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27" r:id="rId2"/>
    <p:sldId id="334" r:id="rId3"/>
    <p:sldId id="328" r:id="rId4"/>
    <p:sldId id="335" r:id="rId5"/>
    <p:sldId id="333" r:id="rId6"/>
    <p:sldId id="331" r:id="rId7"/>
    <p:sldId id="330" r:id="rId8"/>
    <p:sldId id="342" r:id="rId9"/>
    <p:sldId id="329" r:id="rId10"/>
    <p:sldId id="336" r:id="rId11"/>
    <p:sldId id="337" r:id="rId12"/>
    <p:sldId id="338" r:id="rId13"/>
    <p:sldId id="339" r:id="rId14"/>
    <p:sldId id="340" r:id="rId15"/>
    <p:sldId id="341" r:id="rId16"/>
  </p:sldIdLst>
  <p:sldSz cx="9144000" cy="6858000" type="screen4x3"/>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1B3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6988" autoAdjust="0"/>
    <p:restoredTop sz="46570" autoAdjust="0"/>
  </p:normalViewPr>
  <p:slideViewPr>
    <p:cSldViewPr>
      <p:cViewPr>
        <p:scale>
          <a:sx n="60" d="100"/>
          <a:sy n="60" d="100"/>
        </p:scale>
        <p:origin x="-2298" y="-450"/>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14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28" Type="http://schemas.openxmlformats.org/officeDocument/2006/relationships/customXml" Target="../customXml/item5.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 Id="rId27" Type="http://schemas.openxmlformats.org/officeDocument/2006/relationships/customXml" Target="../customXml/item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s Lemming" userId="cd79afa2fb46f9ff" providerId="LiveId" clId="{E7EE8114-13AC-4A71-A0D0-E2875AFFF806}"/>
    <pc:docChg chg="custSel mod addSld modSld">
      <pc:chgData name="Claus Lemming" userId="cd79afa2fb46f9ff" providerId="LiveId" clId="{E7EE8114-13AC-4A71-A0D0-E2875AFFF806}" dt="2020-05-11T17:49:14.322" v="690" actId="20577"/>
      <pc:docMkLst>
        <pc:docMk/>
      </pc:docMkLst>
      <pc:sldChg chg="addSp delSp modSp mod delAnim modAnim modNotesTx">
        <pc:chgData name="Claus Lemming" userId="cd79afa2fb46f9ff" providerId="LiveId" clId="{E7EE8114-13AC-4A71-A0D0-E2875AFFF806}" dt="2020-05-11T17:49:14.322" v="690" actId="20577"/>
        <pc:sldMkLst>
          <pc:docMk/>
          <pc:sldMk cId="2041864894" sldId="330"/>
        </pc:sldMkLst>
        <pc:picChg chg="add del mod">
          <ac:chgData name="Claus Lemming" userId="cd79afa2fb46f9ff" providerId="LiveId" clId="{E7EE8114-13AC-4A71-A0D0-E2875AFFF806}" dt="2020-05-11T17:44:47.955" v="395" actId="478"/>
          <ac:picMkLst>
            <pc:docMk/>
            <pc:sldMk cId="2041864894" sldId="330"/>
            <ac:picMk id="2" creationId="{75873843-D4FC-4943-B495-5E408D5D51AD}"/>
          </ac:picMkLst>
        </pc:picChg>
        <pc:picChg chg="mod">
          <ac:chgData name="Claus Lemming" userId="cd79afa2fb46f9ff" providerId="LiveId" clId="{E7EE8114-13AC-4A71-A0D0-E2875AFFF806}" dt="2020-05-11T17:39:14.138" v="376"/>
          <ac:picMkLst>
            <pc:docMk/>
            <pc:sldMk cId="2041864894" sldId="330"/>
            <ac:picMk id="14" creationId="{98D1D9A4-594C-43C6-88D1-7B78B903E9BD}"/>
          </ac:picMkLst>
        </pc:picChg>
      </pc:sldChg>
      <pc:sldChg chg="addSp delSp modSp mod">
        <pc:chgData name="Claus Lemming" userId="cd79afa2fb46f9ff" providerId="LiveId" clId="{E7EE8114-13AC-4A71-A0D0-E2875AFFF806}" dt="2020-05-11T17:38:34.483" v="375" actId="1076"/>
        <pc:sldMkLst>
          <pc:docMk/>
          <pc:sldMk cId="4229942365" sldId="341"/>
        </pc:sldMkLst>
        <pc:spChg chg="del mod">
          <ac:chgData name="Claus Lemming" userId="cd79afa2fb46f9ff" providerId="LiveId" clId="{E7EE8114-13AC-4A71-A0D0-E2875AFFF806}" dt="2020-05-11T17:38:26.191" v="374" actId="478"/>
          <ac:spMkLst>
            <pc:docMk/>
            <pc:sldMk cId="4229942365" sldId="341"/>
            <ac:spMk id="13" creationId="{7B66DEE7-B26B-46F4-9D52-8233213958C9}"/>
          </ac:spMkLst>
        </pc:spChg>
        <pc:spChg chg="add mod">
          <ac:chgData name="Claus Lemming" userId="cd79afa2fb46f9ff" providerId="LiveId" clId="{E7EE8114-13AC-4A71-A0D0-E2875AFFF806}" dt="2020-05-11T17:29:56.072" v="130" actId="255"/>
          <ac:spMkLst>
            <pc:docMk/>
            <pc:sldMk cId="4229942365" sldId="341"/>
            <ac:spMk id="14" creationId="{B3A06199-FF33-433F-AA52-7C1B684A55EA}"/>
          </ac:spMkLst>
        </pc:spChg>
        <pc:spChg chg="add mod">
          <ac:chgData name="Claus Lemming" userId="cd79afa2fb46f9ff" providerId="LiveId" clId="{E7EE8114-13AC-4A71-A0D0-E2875AFFF806}" dt="2020-05-11T17:38:34.483" v="375" actId="1076"/>
          <ac:spMkLst>
            <pc:docMk/>
            <pc:sldMk cId="4229942365" sldId="341"/>
            <ac:spMk id="15" creationId="{2B7E7D24-F9FB-4F15-B861-88CDE7B9F251}"/>
          </ac:spMkLst>
        </pc:spChg>
        <pc:spChg chg="add del mod">
          <ac:chgData name="Claus Lemming" userId="cd79afa2fb46f9ff" providerId="LiveId" clId="{E7EE8114-13AC-4A71-A0D0-E2875AFFF806}" dt="2020-05-11T17:38:22.483" v="373" actId="478"/>
          <ac:spMkLst>
            <pc:docMk/>
            <pc:sldMk cId="4229942365" sldId="341"/>
            <ac:spMk id="16" creationId="{E6F27FF3-1EF4-49CD-97FB-4C6B599D713D}"/>
          </ac:spMkLst>
        </pc:spChg>
      </pc:sldChg>
      <pc:sldChg chg="addSp delSp modSp add mod setBg">
        <pc:chgData name="Claus Lemming" userId="cd79afa2fb46f9ff" providerId="LiveId" clId="{E7EE8114-13AC-4A71-A0D0-E2875AFFF806}" dt="2020-05-11T17:45:32.386" v="401" actId="14100"/>
        <pc:sldMkLst>
          <pc:docMk/>
          <pc:sldMk cId="3360056434" sldId="342"/>
        </pc:sldMkLst>
        <pc:spChg chg="add mod">
          <ac:chgData name="Claus Lemming" userId="cd79afa2fb46f9ff" providerId="LiveId" clId="{E7EE8114-13AC-4A71-A0D0-E2875AFFF806}" dt="2020-05-11T17:43:21.144" v="384" actId="478"/>
          <ac:spMkLst>
            <pc:docMk/>
            <pc:sldMk cId="3360056434" sldId="342"/>
            <ac:spMk id="4" creationId="{F5AC9093-3395-4456-B978-180D08347AFB}"/>
          </ac:spMkLst>
        </pc:spChg>
        <pc:spChg chg="del">
          <ac:chgData name="Claus Lemming" userId="cd79afa2fb46f9ff" providerId="LiveId" clId="{E7EE8114-13AC-4A71-A0D0-E2875AFFF806}" dt="2020-05-11T17:43:12.628" v="381" actId="478"/>
          <ac:spMkLst>
            <pc:docMk/>
            <pc:sldMk cId="3360056434" sldId="342"/>
            <ac:spMk id="13" creationId="{F7AA79F0-36DF-4A71-862C-70136D7095B6}"/>
          </ac:spMkLst>
        </pc:spChg>
        <pc:picChg chg="mod">
          <ac:chgData name="Claus Lemming" userId="cd79afa2fb46f9ff" providerId="LiveId" clId="{E7EE8114-13AC-4A71-A0D0-E2875AFFF806}" dt="2020-05-11T17:45:32.386" v="401" actId="14100"/>
          <ac:picMkLst>
            <pc:docMk/>
            <pc:sldMk cId="3360056434" sldId="342"/>
            <ac:picMk id="2" creationId="{75873843-D4FC-4943-B495-5E408D5D51AD}"/>
          </ac:picMkLst>
        </pc:picChg>
        <pc:picChg chg="add del mod">
          <ac:chgData name="Claus Lemming" userId="cd79afa2fb46f9ff" providerId="LiveId" clId="{E7EE8114-13AC-4A71-A0D0-E2875AFFF806}" dt="2020-05-11T17:44:56.268" v="396" actId="478"/>
          <ac:picMkLst>
            <pc:docMk/>
            <pc:sldMk cId="3360056434" sldId="342"/>
            <ac:picMk id="12" creationId="{D411D6FB-7D8A-4B87-9C84-18831B43A000}"/>
          </ac:picMkLst>
        </pc:picChg>
        <pc:picChg chg="del">
          <ac:chgData name="Claus Lemming" userId="cd79afa2fb46f9ff" providerId="LiveId" clId="{E7EE8114-13AC-4A71-A0D0-E2875AFFF806}" dt="2020-05-11T17:43:15.298" v="382" actId="478"/>
          <ac:picMkLst>
            <pc:docMk/>
            <pc:sldMk cId="3360056434" sldId="342"/>
            <ac:picMk id="14" creationId="{98D1D9A4-594C-43C6-88D1-7B78B903E9BD}"/>
          </ac:picMkLst>
        </pc:picChg>
        <pc:picChg chg="del">
          <ac:chgData name="Claus Lemming" userId="cd79afa2fb46f9ff" providerId="LiveId" clId="{E7EE8114-13AC-4A71-A0D0-E2875AFFF806}" dt="2020-05-11T17:43:21.144" v="384" actId="478"/>
          <ac:picMkLst>
            <pc:docMk/>
            <pc:sldMk cId="3360056434" sldId="342"/>
            <ac:picMk id="22" creationId="{F7C1A1E2-5B76-4C36-8E47-30D148F96A8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009893C0-0179-4306-A706-8341437A5931}" type="datetimeFigureOut">
              <a:rPr lang="da-DK" smtClean="0"/>
              <a:pPr/>
              <a:t>15-06-2020</a:t>
            </a:fld>
            <a:endParaRPr lang="da-DK"/>
          </a:p>
        </p:txBody>
      </p:sp>
      <p:sp>
        <p:nvSpPr>
          <p:cNvPr id="4" name="Pladsholder til sidefod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8BC6EE57-BE85-4CC5-A46A-164DE08E3705}" type="slidenum">
              <a:rPr lang="da-DK" smtClean="0"/>
              <a:pPr/>
              <a:t>‹nr.›</a:t>
            </a:fld>
            <a:endParaRPr lang="da-DK"/>
          </a:p>
        </p:txBody>
      </p:sp>
    </p:spTree>
    <p:extLst>
      <p:ext uri="{BB962C8B-B14F-4D97-AF65-F5344CB8AC3E}">
        <p14:creationId xmlns:p14="http://schemas.microsoft.com/office/powerpoint/2010/main" val="499271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795B1592-B3DF-415E-8EB5-6A2D2DE7BB19}" type="datetimeFigureOut">
              <a:rPr lang="da-DK" smtClean="0"/>
              <a:pPr/>
              <a:t>15-06-2020</a:t>
            </a:fld>
            <a:endParaRPr lang="da-DK"/>
          </a:p>
        </p:txBody>
      </p:sp>
      <p:sp>
        <p:nvSpPr>
          <p:cNvPr id="4" name="Pladsholder til diasbillede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4EE44BBB-9A67-42D0-8DAD-347DB1FB7D68}" type="slidenum">
              <a:rPr lang="da-DK" smtClean="0"/>
              <a:pPr/>
              <a:t>‹nr.›</a:t>
            </a:fld>
            <a:endParaRPr lang="da-DK"/>
          </a:p>
        </p:txBody>
      </p:sp>
    </p:spTree>
    <p:extLst>
      <p:ext uri="{BB962C8B-B14F-4D97-AF65-F5344CB8AC3E}">
        <p14:creationId xmlns:p14="http://schemas.microsoft.com/office/powerpoint/2010/main" val="830673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medarbejderlinjen@mil.d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Forebyggelse af kønskrænkende adfærd har høj prioritet alle steder i Forsvaret og Beredskabet</a:t>
            </a:r>
            <a:r>
              <a:rPr lang="da-DK" baseline="0" dirty="0"/>
              <a:t> herunder også </a:t>
            </a:r>
            <a:r>
              <a:rPr lang="da-DK" dirty="0"/>
              <a:t>i Hjemmeværnet.</a:t>
            </a:r>
          </a:p>
          <a:p>
            <a:endParaRPr lang="da-DK" dirty="0"/>
          </a:p>
          <a:p>
            <a:r>
              <a:rPr lang="da-DK" dirty="0"/>
              <a:t>Det er vigtigt, at alle kan gå til tjeneste i Hjemmeværnet i et miljø, hvor </a:t>
            </a:r>
            <a:r>
              <a:rPr lang="da-DK" sz="1200" kern="1200" dirty="0">
                <a:solidFill>
                  <a:schemeClr val="tx1"/>
                </a:solidFill>
                <a:effectLst/>
                <a:latin typeface="+mn-lt"/>
                <a:ea typeface="+mn-ea"/>
                <a:cs typeface="+mn-cs"/>
              </a:rPr>
              <a:t>kønskrænkende adfærd ikke finder sted.</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Dette oplæg</a:t>
            </a:r>
            <a:r>
              <a:rPr lang="da-DK" sz="1200" kern="1200" baseline="0" dirty="0">
                <a:solidFill>
                  <a:schemeClr val="tx1"/>
                </a:solidFill>
                <a:effectLst/>
                <a:latin typeface="+mn-lt"/>
                <a:ea typeface="+mn-ea"/>
                <a:cs typeface="+mn-cs"/>
              </a:rPr>
              <a:t> handler specifikt om kønskrænkende adfærd, men de samme principper gælder for </a:t>
            </a:r>
            <a:r>
              <a:rPr lang="da-DK" sz="1200" kern="1200" dirty="0">
                <a:solidFill>
                  <a:schemeClr val="tx1"/>
                </a:solidFill>
                <a:effectLst/>
                <a:latin typeface="+mn-lt"/>
                <a:ea typeface="+mn-ea"/>
                <a:cs typeface="+mn-cs"/>
              </a:rPr>
              <a:t>nedsættende eller chikanerende bemærkninger eller handlinger</a:t>
            </a:r>
            <a:r>
              <a:rPr lang="da-DK" sz="1200" kern="1200" baseline="0" dirty="0">
                <a:solidFill>
                  <a:schemeClr val="tx1"/>
                </a:solidFill>
                <a:effectLst/>
                <a:latin typeface="+mn-lt"/>
                <a:ea typeface="+mn-ea"/>
                <a:cs typeface="+mn-cs"/>
              </a:rPr>
              <a:t> vedrørende</a:t>
            </a:r>
            <a:r>
              <a:rPr lang="da-DK" sz="1200" kern="1200" dirty="0">
                <a:solidFill>
                  <a:schemeClr val="tx1"/>
                </a:solidFill>
                <a:effectLst/>
                <a:latin typeface="+mn-lt"/>
                <a:ea typeface="+mn-ea"/>
                <a:cs typeface="+mn-cs"/>
              </a:rPr>
              <a:t> eksempelvis køn, religion, seksuel overbevisning,</a:t>
            </a:r>
            <a:r>
              <a:rPr lang="da-DK" sz="1200" kern="1200" baseline="0" dirty="0">
                <a:solidFill>
                  <a:schemeClr val="tx1"/>
                </a:solidFill>
                <a:effectLst/>
                <a:latin typeface="+mn-lt"/>
                <a:ea typeface="+mn-ea"/>
                <a:cs typeface="+mn-cs"/>
              </a:rPr>
              <a:t> eller vedrørende e</a:t>
            </a:r>
            <a:r>
              <a:rPr lang="da-DK" sz="1200" kern="1200" dirty="0">
                <a:solidFill>
                  <a:schemeClr val="tx1"/>
                </a:solidFill>
                <a:effectLst/>
                <a:latin typeface="+mn-lt"/>
                <a:ea typeface="+mn-ea"/>
                <a:cs typeface="+mn-cs"/>
              </a:rPr>
              <a:t>n persons udseende, intelligens eller andet.</a:t>
            </a:r>
            <a:endParaRPr lang="da-DK" dirty="0"/>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Håbet og forventningen</a:t>
            </a:r>
            <a:r>
              <a:rPr lang="da-DK" sz="1200" kern="1200" baseline="0" dirty="0">
                <a:solidFill>
                  <a:schemeClr val="tx1"/>
                </a:solidFill>
                <a:effectLst/>
                <a:latin typeface="+mn-lt"/>
                <a:ea typeface="+mn-ea"/>
                <a:cs typeface="+mn-cs"/>
              </a:rPr>
              <a:t> er, at vi sammen kan bidrage til en god adfærd, som I også vil tage med jer til jeres egne enheder.</a:t>
            </a:r>
            <a:endParaRPr lang="da-DK" dirty="0"/>
          </a:p>
          <a:p>
            <a:endParaRPr lang="da-DK" dirty="0"/>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709280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r>
              <a:rPr lang="da-DK" dirty="0"/>
              <a:t>Konsekvenserne af at blive udsat for kønskrænkende adfærd kan være alvorlige.</a:t>
            </a:r>
          </a:p>
          <a:p>
            <a:endParaRPr lang="da-DK" dirty="0"/>
          </a:p>
          <a:p>
            <a:r>
              <a:rPr lang="da-DK" dirty="0"/>
              <a:t>Ud over at være et problem i sig selv,</a:t>
            </a:r>
            <a:r>
              <a:rPr lang="da-DK" baseline="0" dirty="0"/>
              <a:t> s</a:t>
            </a:r>
            <a:r>
              <a:rPr lang="da-DK" dirty="0"/>
              <a:t>å kan det også blive</a:t>
            </a:r>
            <a:r>
              <a:rPr lang="da-DK" strike="sngStrike" dirty="0"/>
              <a:t>r</a:t>
            </a:r>
            <a:r>
              <a:rPr lang="da-DK" dirty="0"/>
              <a:t> sværere at være en god soldat, hvis man lider af manglende selvtillid, af søvnproblemer og/eller ofte reagerer aggressivt. Og værst selvfølgelig hvis man på grund af kønskrænkende adfærd</a:t>
            </a:r>
            <a:r>
              <a:rPr lang="da-DK" baseline="0" dirty="0"/>
              <a:t> eller tvang</a:t>
            </a:r>
            <a:r>
              <a:rPr lang="da-DK" dirty="0"/>
              <a:t> udvikler PTSD (Post Traumatisk Stress </a:t>
            </a:r>
            <a:r>
              <a:rPr lang="da-DK" dirty="0" err="1"/>
              <a:t>Disorder</a:t>
            </a:r>
            <a:r>
              <a:rPr lang="da-DK" dirty="0"/>
              <a:t>), depression eller selvmordstanker</a:t>
            </a:r>
            <a:r>
              <a:rPr lang="da-DK" baseline="0" dirty="0"/>
              <a:t>.</a:t>
            </a:r>
            <a:endParaRPr lang="da-DK" dirty="0"/>
          </a:p>
          <a:p>
            <a:endParaRPr lang="da-DK" dirty="0"/>
          </a:p>
          <a:p>
            <a:r>
              <a:rPr lang="da-DK" dirty="0"/>
              <a:t>Mange voldtægtsramte udvikler PTSD.</a:t>
            </a:r>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270648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r>
              <a:rPr lang="da-DK" dirty="0"/>
              <a:t>Det er vigtigt, at vi alle gør en indsats for at komme kønskrænkende adfærd til livs. </a:t>
            </a:r>
          </a:p>
          <a:p>
            <a:r>
              <a:rPr lang="da-DK" dirty="0"/>
              <a:t>Så vær opmærksom på disse punkter ……</a:t>
            </a:r>
          </a:p>
          <a:p>
            <a:endParaRPr lang="da-DK" dirty="0"/>
          </a:p>
          <a:p>
            <a:r>
              <a:rPr lang="da-DK" dirty="0"/>
              <a:t>Og hav mod til at tale om det. </a:t>
            </a:r>
          </a:p>
          <a:p>
            <a:endParaRPr lang="da-DK" dirty="0"/>
          </a:p>
          <a:p>
            <a:r>
              <a:rPr lang="da-DK" dirty="0"/>
              <a:t>Det kræver rigtig meget mod at gå i mod strømmen og måske endda ødelægge den gode stemning.</a:t>
            </a:r>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156286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r>
              <a:rPr lang="da-DK" dirty="0"/>
              <a:t>Som før nævnt er det først og fremmest ledelsens ansvar at forebygge og forhindre kønskrænkende</a:t>
            </a:r>
            <a:r>
              <a:rPr lang="da-DK" baseline="0" dirty="0"/>
              <a:t> adfærd</a:t>
            </a:r>
            <a:r>
              <a:rPr lang="da-DK" dirty="0"/>
              <a:t>.</a:t>
            </a:r>
          </a:p>
          <a:p>
            <a:endParaRPr lang="da-DK" dirty="0"/>
          </a:p>
          <a:p>
            <a:r>
              <a:rPr lang="da-DK" dirty="0"/>
              <a:t>Derfor er det forebyggende arbejde, som det her oplæg, vigtigt.</a:t>
            </a:r>
          </a:p>
          <a:p>
            <a:endParaRPr lang="da-DK" dirty="0"/>
          </a:p>
          <a:p>
            <a:r>
              <a:rPr lang="da-DK" dirty="0"/>
              <a:t>Det er ikke den enkelte kvinde eller mands ansvar at undgå at blive krænket.</a:t>
            </a:r>
          </a:p>
          <a:p>
            <a:endParaRPr lang="da-DK" dirty="0"/>
          </a:p>
          <a:p>
            <a:r>
              <a:rPr lang="da-DK" dirty="0"/>
              <a:t>Hvis du føler dig krænket, er det vigtigt at sige fra tydeligt, så det ikke kan misforstås.</a:t>
            </a:r>
          </a:p>
          <a:p>
            <a:endParaRPr lang="da-DK" dirty="0"/>
          </a:p>
          <a:p>
            <a:r>
              <a:rPr lang="da-DK" dirty="0"/>
              <a:t>Det er også vigtigt at holde fast i at din grænse blev overskredet, selvom det måske var ment for sjov. </a:t>
            </a:r>
          </a:p>
          <a:p>
            <a:endParaRPr lang="da-DK" dirty="0"/>
          </a:p>
          <a:p>
            <a:r>
              <a:rPr lang="da-DK" dirty="0"/>
              <a:t>Hvis du føler dig krænket, er det ok at sige fra.</a:t>
            </a:r>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12805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Hvis en kollega henvender sig til dig, så husk på hvilket mod det kræver.</a:t>
            </a:r>
          </a:p>
          <a:p>
            <a:endParaRPr lang="da-DK" dirty="0"/>
          </a:p>
          <a:p>
            <a:r>
              <a:rPr lang="da-DK" dirty="0"/>
              <a:t>Det er ikke ok at overskride hinandens grænser, og det kræver mod at sige fra. </a:t>
            </a:r>
          </a:p>
          <a:p>
            <a:endParaRPr lang="da-DK" dirty="0"/>
          </a:p>
          <a:p>
            <a:r>
              <a:rPr lang="da-DK" dirty="0"/>
              <a:t>Alle er bange for at falde udenfor gruppen, men det er ikke en undskyldning for at lade stå til, hvis én bliver krænket.</a:t>
            </a:r>
          </a:p>
          <a:p>
            <a:endParaRPr lang="da-DK" dirty="0"/>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308109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410272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r>
              <a:rPr lang="da-DK" dirty="0"/>
              <a:t>Der er ingen problemer, som er for små. Hvis du er i tvivl, er du ikke i tvivl, så snak med nogen om det.</a:t>
            </a:r>
          </a:p>
          <a:p>
            <a:endParaRPr lang="da-DK" dirty="0"/>
          </a:p>
          <a:p>
            <a:r>
              <a:rPr lang="da-DK" sz="1200" kern="1200" dirty="0">
                <a:solidFill>
                  <a:schemeClr val="tx1"/>
                </a:solidFill>
                <a:effectLst/>
                <a:latin typeface="+mn-lt"/>
                <a:ea typeface="+mn-ea"/>
                <a:cs typeface="+mn-cs"/>
              </a:rPr>
              <a:t>Gå til din nærmeste fører eller chef, din feltpræst eller kontakt en ansat ved dit Hærhjemmeværnsdistrikt, Flyverhjemmeværnet eller Marinehjemmeværnet</a:t>
            </a:r>
          </a:p>
          <a:p>
            <a:r>
              <a:rPr lang="da-DK" sz="1200" kern="1200" dirty="0">
                <a:solidFill>
                  <a:schemeClr val="tx1"/>
                </a:solidFill>
                <a:effectLst/>
                <a:latin typeface="+mn-lt"/>
                <a:ea typeface="+mn-ea"/>
                <a:cs typeface="+mn-cs"/>
              </a:rPr>
              <a:t>De ansatte har mulighed for at bede Organisationen for Personlig Rådgivning og Kollegastøtte (OPRK) om hjælp til at håndtere sagen. Disse rådgivere er uddannet til at kunne rådgive og støtte ved stress, konflikter, mobning og de kan også yde psykisk </a:t>
            </a:r>
            <a:r>
              <a:rPr lang="da-DK" sz="1200" kern="1200" dirty="0" smtClean="0">
                <a:solidFill>
                  <a:schemeClr val="tx1"/>
                </a:solidFill>
                <a:effectLst/>
                <a:latin typeface="+mn-lt"/>
                <a:ea typeface="+mn-ea"/>
                <a:cs typeface="+mn-cs"/>
              </a:rPr>
              <a:t>krisehjælp</a:t>
            </a:r>
          </a:p>
          <a:p>
            <a:r>
              <a:rPr lang="da-DK" sz="1200" kern="1200" dirty="0" smtClean="0">
                <a:solidFill>
                  <a:schemeClr val="tx1"/>
                </a:solidFill>
                <a:effectLst/>
                <a:latin typeface="+mn-lt"/>
                <a:ea typeface="+mn-ea"/>
                <a:cs typeface="+mn-cs"/>
              </a:rPr>
              <a:t>Derudover</a:t>
            </a:r>
            <a:r>
              <a:rPr lang="da-DK" sz="1200" kern="1200" baseline="0" dirty="0" smtClean="0">
                <a:solidFill>
                  <a:schemeClr val="tx1"/>
                </a:solidFill>
                <a:effectLst/>
                <a:latin typeface="+mn-lt"/>
                <a:ea typeface="+mn-ea"/>
                <a:cs typeface="+mn-cs"/>
              </a:rPr>
              <a:t> findes m</a:t>
            </a:r>
            <a:r>
              <a:rPr lang="da-DK" sz="1200" kern="1200" dirty="0" smtClean="0">
                <a:solidFill>
                  <a:schemeClr val="tx1"/>
                </a:solidFill>
                <a:effectLst/>
                <a:latin typeface="+mn-lt"/>
                <a:ea typeface="+mn-ea"/>
                <a:cs typeface="+mn-cs"/>
              </a:rPr>
              <a:t>edarbejderlinjen, som er en </a:t>
            </a:r>
            <a:r>
              <a:rPr lang="da-DK" sz="1200" kern="1200" dirty="0" err="1" smtClean="0">
                <a:solidFill>
                  <a:schemeClr val="tx1"/>
                </a:solidFill>
                <a:effectLst/>
                <a:latin typeface="+mn-lt"/>
                <a:ea typeface="+mn-ea"/>
                <a:cs typeface="+mn-cs"/>
              </a:rPr>
              <a:t>whistleblowerordning</a:t>
            </a:r>
            <a:r>
              <a:rPr lang="da-DK" sz="1200" kern="1200" dirty="0" smtClean="0">
                <a:solidFill>
                  <a:schemeClr val="tx1"/>
                </a:solidFill>
                <a:effectLst/>
                <a:latin typeface="+mn-lt"/>
                <a:ea typeface="+mn-ea"/>
                <a:cs typeface="+mn-cs"/>
              </a:rPr>
              <a:t>, der kan kontaktes enten via mail:</a:t>
            </a:r>
            <a:r>
              <a:rPr lang="da-DK" sz="1200" kern="1200" baseline="0" dirty="0" smtClean="0">
                <a:solidFill>
                  <a:schemeClr val="tx1"/>
                </a:solidFill>
                <a:effectLst/>
                <a:latin typeface="+mn-lt"/>
                <a:ea typeface="+mn-ea"/>
                <a:cs typeface="+mn-cs"/>
              </a:rPr>
              <a:t> </a:t>
            </a:r>
            <a:r>
              <a:rPr lang="da-DK" sz="1200" kern="1200" dirty="0" smtClean="0">
                <a:solidFill>
                  <a:schemeClr val="tx1"/>
                </a:solidFill>
                <a:effectLst/>
                <a:latin typeface="+mn-lt"/>
                <a:ea typeface="+mn-ea"/>
                <a:cs typeface="+mn-cs"/>
                <a:hlinkClick r:id="rId3"/>
              </a:rPr>
              <a:t>medarbejderlinjen@mil.dk</a:t>
            </a:r>
            <a:r>
              <a:rPr lang="da-DK" sz="1200" kern="1200" dirty="0" smtClean="0">
                <a:solidFill>
                  <a:schemeClr val="tx1"/>
                </a:solidFill>
                <a:effectLst/>
                <a:latin typeface="+mn-lt"/>
                <a:ea typeface="+mn-ea"/>
                <a:cs typeface="+mn-cs"/>
              </a:rPr>
              <a:t> eller</a:t>
            </a:r>
            <a:r>
              <a:rPr lang="da-DK" sz="1200" kern="1200" baseline="0" dirty="0" smtClean="0">
                <a:solidFill>
                  <a:schemeClr val="tx1"/>
                </a:solidFill>
                <a:effectLst/>
                <a:latin typeface="+mn-lt"/>
                <a:ea typeface="+mn-ea"/>
                <a:cs typeface="+mn-cs"/>
              </a:rPr>
              <a:t> på tlf. </a:t>
            </a:r>
            <a:r>
              <a:rPr lang="da-DK" sz="1200" kern="1200" dirty="0" smtClean="0">
                <a:solidFill>
                  <a:schemeClr val="tx1"/>
                </a:solidFill>
                <a:effectLst/>
                <a:latin typeface="+mn-lt"/>
                <a:ea typeface="+mn-ea"/>
                <a:cs typeface="+mn-cs"/>
              </a:rPr>
              <a:t>728 10100 (kl. </a:t>
            </a:r>
            <a:r>
              <a:rPr lang="da-DK" sz="1200" kern="1200" smtClean="0">
                <a:solidFill>
                  <a:schemeClr val="tx1"/>
                </a:solidFill>
                <a:effectLst/>
                <a:latin typeface="+mn-lt"/>
                <a:ea typeface="+mn-ea"/>
                <a:cs typeface="+mn-cs"/>
              </a:rPr>
              <a:t>09 - 15 på hverdage).</a:t>
            </a:r>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373339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da-DK" dirty="0"/>
              <a:t>Formålet med dette oplæg er at give jer forståelse for, hvad kønskrænkende adfærd er, og hvordan det kan forebygges og håndteres.</a:t>
            </a:r>
          </a:p>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dirty="0"/>
              <a:t>Indledningsvist skal det slås helt fast, at der i Forsvaret</a:t>
            </a:r>
            <a:r>
              <a:rPr lang="da-DK" baseline="0" dirty="0"/>
              <a:t> og Beredskabet er </a:t>
            </a:r>
            <a:r>
              <a:rPr lang="da-DK" dirty="0"/>
              <a:t>nul-tolerance, hvilket betyder, at der skal gribes ind straks, hvis der opstår kønskrænkende adfærd.</a:t>
            </a:r>
          </a:p>
          <a:p>
            <a:endParaRPr lang="da-DK" dirty="0"/>
          </a:p>
          <a:p>
            <a:r>
              <a:rPr lang="da-DK" dirty="0"/>
              <a:t>Kønskrænkende adfærd spænder fra pift, billeder</a:t>
            </a:r>
            <a:r>
              <a:rPr lang="da-DK" baseline="0" dirty="0"/>
              <a:t> og</a:t>
            </a:r>
            <a:r>
              <a:rPr lang="da-DK" dirty="0"/>
              <a:t> bemærkninger til voldtægt. </a:t>
            </a:r>
          </a:p>
          <a:p>
            <a:endParaRPr lang="da-DK" dirty="0"/>
          </a:p>
          <a:p>
            <a:r>
              <a:rPr lang="da-DK" dirty="0"/>
              <a:t>Vi har alle forskellige grænser, og det kan derfor variere, hvad vi oplever som krænkende. Og her skal det understreges, at det er ”den krænkede”, som definerer, hvad der opleves som krænkende. Oplevelsen kan også være påvirket af, hvem udøveren (krænkeren) er, hvor det finder sted, og hvor ofte denne adfærd finder sted. </a:t>
            </a:r>
            <a:endParaRPr lang="da-DK" strike="sngStrike" dirty="0"/>
          </a:p>
          <a:p>
            <a:endParaRPr lang="da-DK" dirty="0"/>
          </a:p>
          <a:p>
            <a:r>
              <a:rPr lang="da-DK" dirty="0"/>
              <a:t>Derfor kommer en del af oplægget til at ske i dialog med jer. Det gælder bl.a. en drøftelse af, hvornår der er tale om krænkende handlinger, og hvordan vi håndterer disse handlinger, hvis vi møder dem.</a:t>
            </a:r>
          </a:p>
          <a:p>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dirty="0"/>
              <a:t>Hændelser med kønskrænkende adfærd kan føre til manglende samhørighed, tillid og effektivitet. Blandt andet derfor er det vigtigt at undgå kønskrænkende adfærd, og derfor er det også afgørende, at man har</a:t>
            </a:r>
            <a:r>
              <a:rPr lang="da-DK" baseline="0" dirty="0"/>
              <a:t> fuld </a:t>
            </a:r>
            <a:r>
              <a:rPr lang="da-DK" dirty="0"/>
              <a:t>tillid til sine kolleger og overordnede. </a:t>
            </a:r>
          </a:p>
          <a:p>
            <a:endParaRPr lang="da-DK" dirty="0"/>
          </a:p>
          <a:p>
            <a:r>
              <a:rPr lang="da-DK" dirty="0"/>
              <a:t>Da I</a:t>
            </a:r>
            <a:r>
              <a:rPr lang="da-DK" baseline="0" dirty="0"/>
              <a:t> er </a:t>
            </a:r>
            <a:r>
              <a:rPr lang="da-DK" dirty="0"/>
              <a:t>sammen til både</a:t>
            </a:r>
            <a:r>
              <a:rPr lang="da-DK" baseline="0" dirty="0"/>
              <a:t> møder, uddannelse og indsættelser </a:t>
            </a:r>
            <a:r>
              <a:rPr lang="da-DK" dirty="0"/>
              <a:t>og måske også fester sammen, er I i et fællesskab, hvilket kan blive meget tungt, hvis det er et usundt fællesskab.</a:t>
            </a:r>
          </a:p>
          <a:p>
            <a:r>
              <a:rPr lang="da-DK" dirty="0"/>
              <a:t> </a:t>
            </a:r>
          </a:p>
          <a:p>
            <a:endParaRPr lang="da-DK" dirty="0"/>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316229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 så</a:t>
            </a:r>
            <a:r>
              <a:rPr lang="da-DK" baseline="0" dirty="0"/>
              <a:t> vidt angår viden om kønskrænkende adfærd, skal det understreges, at krænkelser e</a:t>
            </a:r>
            <a:r>
              <a:rPr lang="da-DK" dirty="0"/>
              <a:t>r en individuel følelse, som kan opleves forskelligt afhængigt af, hvem udøveren er, hvor ofte det forekommer og i hvilke situationer.</a:t>
            </a:r>
          </a:p>
          <a:p>
            <a:endParaRPr lang="da-DK" dirty="0"/>
          </a:p>
          <a:p>
            <a:r>
              <a:rPr lang="da-DK" dirty="0"/>
              <a:t>Det er derfor ikke kun hændelsens karakter, der er afgørende.</a:t>
            </a:r>
            <a:r>
              <a:rPr lang="da-DK" dirty="0">
                <a:solidFill>
                  <a:schemeClr val="accent1"/>
                </a:solidFill>
              </a:rPr>
              <a:t> </a:t>
            </a:r>
          </a:p>
          <a:p>
            <a:endParaRPr lang="da-DK" dirty="0"/>
          </a:p>
          <a:p>
            <a:r>
              <a:rPr lang="da-DK" dirty="0"/>
              <a:t>Vi kommer også ind på, hvordan kønskrænkende adfærd kan forebygges og håndteres, samt en snak om hvordan I gerne vil have det hos Jer.</a:t>
            </a:r>
          </a:p>
          <a:p>
            <a:endParaRPr lang="da-DK" dirty="0"/>
          </a:p>
          <a:p>
            <a:r>
              <a:rPr lang="da-DK" dirty="0"/>
              <a:t>Til sidst får I gode råd til, hvor I kan søge hjælp og støtte.</a:t>
            </a:r>
          </a:p>
          <a:p>
            <a:endParaRPr lang="da-DK" dirty="0"/>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184199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Det fremgår af arbejdsmiljøloven</a:t>
            </a:r>
            <a:r>
              <a:rPr lang="da-DK" baseline="0" dirty="0"/>
              <a:t> og ligestillingsloven, at arbejdet ikke må medføre risiko for fysisk eller psykisk helbredsforringelse som følge af mobning eller seksuel chikane. </a:t>
            </a:r>
            <a:endParaRPr lang="da-DK" dirty="0"/>
          </a:p>
          <a:p>
            <a:endParaRPr lang="da-DK" dirty="0"/>
          </a:p>
          <a:p>
            <a:r>
              <a:rPr lang="da-DK" dirty="0"/>
              <a:t>Dette betyder blandt andet, at det er Forsvarets og herunder Hjemmeværnets ansvar</a:t>
            </a:r>
            <a:r>
              <a:rPr lang="da-DK" baseline="0" dirty="0"/>
              <a:t> </a:t>
            </a:r>
            <a:r>
              <a:rPr lang="da-DK" dirty="0"/>
              <a:t>at </a:t>
            </a:r>
            <a:r>
              <a:rPr lang="da-DK" baseline="0" dirty="0"/>
              <a:t>informere, forebygge og håndtere kønskrænkende adfærd.</a:t>
            </a:r>
            <a:endParaRPr lang="da-DK" dirty="0"/>
          </a:p>
          <a:p>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dirty="0"/>
              <a:t>Det er Jeres ansvar at medvirke til</a:t>
            </a:r>
            <a:r>
              <a:rPr lang="da-DK" baseline="0" dirty="0"/>
              <a:t> en ordentlig tone og adfærd – og ikke mindst, at der ikke forekommer handlinger, som kan være strafbare, og som fx kan have betydning for jeres videre karriere i Hjemmeværnet eller i det civile!</a:t>
            </a:r>
            <a:endParaRPr lang="da-DK" dirty="0">
              <a:solidFill>
                <a:srgbClr val="FF0000"/>
              </a:solidFill>
            </a:endParaRPr>
          </a:p>
          <a:p>
            <a:r>
              <a:rPr lang="da-DK" dirty="0"/>
              <a:t>Eksempelvis kan det være strafbart at dele nøgenbilleder eller tilsvarende, da det efterfølgende kan misbruges,</a:t>
            </a:r>
            <a:r>
              <a:rPr lang="da-DK" baseline="0" dirty="0"/>
              <a:t> ligesom d</a:t>
            </a:r>
            <a:r>
              <a:rPr lang="da-DK" dirty="0"/>
              <a:t>et naturligvis også er strafbart at true eller tvinge nogen til seksuelle ydelser.</a:t>
            </a:r>
          </a:p>
          <a:p>
            <a:endParaRPr lang="da-DK" dirty="0"/>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288015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da-DK" dirty="0"/>
          </a:p>
          <a:p>
            <a:r>
              <a:rPr lang="da-DK" b="1" dirty="0"/>
              <a:t>Kønskrænkende adfærd </a:t>
            </a:r>
            <a:r>
              <a:rPr lang="da-DK" dirty="0"/>
              <a:t>dækker over et bredt spektrum fra tilråb til seksuel tvang fx voldtægt.</a:t>
            </a:r>
          </a:p>
          <a:p>
            <a:endParaRPr lang="da-DK" dirty="0"/>
          </a:p>
          <a:p>
            <a:r>
              <a:rPr lang="da-DK" dirty="0"/>
              <a:t>Vi anser det bestemt</a:t>
            </a:r>
            <a:r>
              <a:rPr lang="da-DK" baseline="0" dirty="0"/>
              <a:t> ikke for sandsynligt, at I komme til at opleve nogen former for seksuel tvang i Hjemmeværnet. Vi håber naturligvis heller ikke, at I oplever andre former for kønskrænkende adfærd, men vi synes, det er vigtigt, at I kender til området, og at I får nogle begreber, så I bedre kan sætte ord på det i jeres videre drøftelser. </a:t>
            </a:r>
            <a:r>
              <a:rPr lang="da-DK" dirty="0"/>
              <a:t>Derfor har vi delt begrebet</a:t>
            </a:r>
            <a:r>
              <a:rPr lang="da-DK" baseline="0" dirty="0"/>
              <a:t> kønskrænkende adfærd </a:t>
            </a:r>
            <a:r>
              <a:rPr lang="da-DK" dirty="0"/>
              <a:t>op i forskellige kategorier;</a:t>
            </a:r>
          </a:p>
          <a:p>
            <a:endParaRPr lang="da-DK" dirty="0"/>
          </a:p>
          <a:p>
            <a:r>
              <a:rPr lang="da-DK" b="1" dirty="0"/>
              <a:t>Uønsket seksuel opmærksomhed </a:t>
            </a:r>
            <a:r>
              <a:rPr lang="da-DK" dirty="0"/>
              <a:t>kan være blikke, kommentarer, billeder. Det vender jeg tilbage til på næste slide.</a:t>
            </a:r>
          </a:p>
          <a:p>
            <a:endParaRPr lang="da-DK" dirty="0"/>
          </a:p>
          <a:p>
            <a:r>
              <a:rPr lang="da-DK" b="1" dirty="0"/>
              <a:t>Seksuelt krænkende adfærd </a:t>
            </a:r>
            <a:r>
              <a:rPr lang="da-DK" dirty="0"/>
              <a:t>kan være berøringer, billeder, mails.</a:t>
            </a:r>
          </a:p>
          <a:p>
            <a:endParaRPr lang="da-DK" b="1" dirty="0"/>
          </a:p>
          <a:p>
            <a:r>
              <a:rPr lang="da-DK" b="1" dirty="0"/>
              <a:t>Seksuel tvang </a:t>
            </a:r>
            <a:r>
              <a:rPr lang="da-DK" dirty="0"/>
              <a:t>er kendetegnet ved fysisk og/eller psykisk tvang eller udnyttelse. Det kan fx omfatte mundtligt pres: ”Det</a:t>
            </a:r>
            <a:r>
              <a:rPr lang="da-DK" baseline="0" dirty="0"/>
              <a:t> vil gavne din karriere, </a:t>
            </a:r>
            <a:r>
              <a:rPr lang="da-DK" dirty="0"/>
              <a:t>hvis du går i seng med mig”. Det kan også være tvang om seksuelle ydelser under trusler om vold eller under påvirkning af stoffer. Det kan også være voldtægtsforsøg og voldtægt.</a:t>
            </a:r>
          </a:p>
          <a:p>
            <a:endParaRPr lang="da-DK" dirty="0"/>
          </a:p>
          <a:p>
            <a:r>
              <a:rPr lang="da-DK" dirty="0"/>
              <a:t>Der er tale om en </a:t>
            </a:r>
            <a:r>
              <a:rPr lang="da-DK" b="1" dirty="0"/>
              <a:t>kønskrænkende kultur, </a:t>
            </a:r>
            <a:r>
              <a:rPr lang="da-DK" dirty="0"/>
              <a:t>hvis ovenstående eksempler forekommer ofte, uden at der bliver grebet ind. Det gælder også fx sjofle sange og værkstedhumor mm. Der ka</a:t>
            </a:r>
            <a:r>
              <a:rPr lang="da-DK" baseline="0" dirty="0"/>
              <a:t>n således være tale om en kønskrænkende kultur, hvis man </a:t>
            </a:r>
            <a:r>
              <a:rPr lang="da-DK" dirty="0"/>
              <a:t>ikke (tør) gribe ind, eller hvis man blot har vænnet</a:t>
            </a:r>
            <a:r>
              <a:rPr lang="da-DK" baseline="0" dirty="0"/>
              <a:t> sig til, at det sker</a:t>
            </a:r>
            <a:r>
              <a:rPr lang="da-DK" dirty="0"/>
              <a:t>.</a:t>
            </a:r>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128105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da-DK" sz="1200" dirty="0"/>
              <a:t>Uønsket seksuel opmærksomhed, og seksuelt krænkende adfærd, kan ske på forskellige måder. Det kan bl.a. ske:</a:t>
            </a:r>
          </a:p>
          <a:p>
            <a:endParaRPr lang="da-DK" sz="1200" dirty="0"/>
          </a:p>
          <a:p>
            <a:r>
              <a:rPr lang="da-DK" sz="1200" b="1" dirty="0"/>
              <a:t>Nonverbalt</a:t>
            </a:r>
            <a:r>
              <a:rPr lang="da-DK" sz="1200" dirty="0"/>
              <a:t> (når man ikke siger noget) – fx i form af tegn, bevægelser, billeder.</a:t>
            </a:r>
          </a:p>
          <a:p>
            <a:r>
              <a:rPr lang="da-DK" sz="1200" b="1" dirty="0"/>
              <a:t>Verbalt</a:t>
            </a:r>
            <a:r>
              <a:rPr lang="da-DK" sz="1200" dirty="0"/>
              <a:t> (talt) – fx i form af sjofle kommentarer, vittigheder, upassende komplimenter. Det kan også være negative og usande historier og rygter om andres seksualliv. </a:t>
            </a:r>
          </a:p>
          <a:p>
            <a:endParaRPr lang="da-DK" sz="1200" dirty="0"/>
          </a:p>
          <a:p>
            <a:r>
              <a:rPr lang="da-DK" sz="1200" b="1" dirty="0"/>
              <a:t>Den fysiske adfærd </a:t>
            </a:r>
            <a:r>
              <a:rPr lang="da-DK" sz="1200" dirty="0"/>
              <a:t>kan være uønsket massage (øverste billede), klap bagi eller andre berøringer, som kommer for tæt på eller har seksuel karakter. </a:t>
            </a:r>
          </a:p>
          <a:p>
            <a:r>
              <a:rPr lang="da-DK" sz="1200" dirty="0"/>
              <a:t>Disse former for KKA kan både forekomme med manden og kvinder, som krænker.</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Der forekommer naturligvis private situationer, fx fester</a:t>
            </a:r>
            <a:r>
              <a:rPr lang="da-DK" sz="1200" baseline="0" dirty="0"/>
              <a:t> eller byture mv., </a:t>
            </a:r>
            <a:r>
              <a:rPr lang="da-DK" sz="1200" dirty="0"/>
              <a:t>hvor de </a:t>
            </a:r>
            <a:r>
              <a:rPr lang="da-DK" sz="1200" baseline="0" dirty="0"/>
              <a:t>flirtende bemærkninger eller meget direkte kommentarer om udseendet sidder meget løst, som på det n</a:t>
            </a:r>
            <a:r>
              <a:rPr lang="da-DK" sz="1200" dirty="0"/>
              <a:t>ederste billede</a:t>
            </a:r>
            <a:r>
              <a:rPr lang="da-DK" sz="1200" baseline="0" dirty="0"/>
              <a:t> men sker det, som en del af tjenesten i Hjemmeværnet, fx på en øvelse, hvor </a:t>
            </a:r>
            <a:r>
              <a:rPr lang="da-DK" sz="1200" dirty="0"/>
              <a:t>koncentrationen om opgaven gerne skulle være i top, </a:t>
            </a:r>
            <a:r>
              <a:rPr lang="da-DK" sz="1200" baseline="0" dirty="0"/>
              <a:t>kan det virke meget krænkende.</a:t>
            </a:r>
          </a:p>
          <a:p>
            <a:endParaRPr lang="da-DK" sz="1200" dirty="0"/>
          </a:p>
          <a:p>
            <a:r>
              <a:rPr lang="da-DK" sz="1200" dirty="0"/>
              <a:t>Den krænkende</a:t>
            </a:r>
            <a:r>
              <a:rPr lang="da-DK" sz="1200" baseline="0" dirty="0"/>
              <a:t> adfærd kan også forekomme som </a:t>
            </a:r>
            <a:r>
              <a:rPr lang="da-DK" sz="1200" b="1" dirty="0"/>
              <a:t>digitale krænkende adfærd</a:t>
            </a:r>
            <a:r>
              <a:rPr lang="da-DK" sz="1200" b="0" baseline="0" dirty="0"/>
              <a:t> fx </a:t>
            </a:r>
            <a:r>
              <a:rPr lang="da-DK" sz="1200" dirty="0"/>
              <a:t>via Snapchat, Insta</a:t>
            </a:r>
            <a:r>
              <a:rPr lang="da-DK" dirty="0"/>
              <a:t>g</a:t>
            </a:r>
            <a:r>
              <a:rPr lang="da-DK" sz="1200" dirty="0"/>
              <a:t>ram, Facebook mv. Det kan fx omfatte:</a:t>
            </a:r>
          </a:p>
          <a:p>
            <a:endParaRPr lang="da-DK" sz="1200" dirty="0"/>
          </a:p>
          <a:p>
            <a:r>
              <a:rPr lang="da-DK" sz="1200" b="1" dirty="0"/>
              <a:t>Digital stalking</a:t>
            </a:r>
            <a:r>
              <a:rPr lang="da-DK" sz="1200" b="1" baseline="0" dirty="0"/>
              <a:t> </a:t>
            </a:r>
            <a:r>
              <a:rPr lang="da-DK" sz="1200" baseline="0" dirty="0"/>
              <a:t>- fx s</a:t>
            </a:r>
            <a:r>
              <a:rPr lang="da-DK" sz="1200" dirty="0"/>
              <a:t>talking via Snapchat</a:t>
            </a:r>
            <a:r>
              <a:rPr lang="da-DK" sz="1200" i="1" dirty="0"/>
              <a:t>.</a:t>
            </a:r>
          </a:p>
          <a:p>
            <a:endParaRPr lang="da-DK" sz="1200" i="1" dirty="0"/>
          </a:p>
          <a:p>
            <a:r>
              <a:rPr lang="da-DK" sz="1200" b="1" i="0" dirty="0"/>
              <a:t>Digitalt blotteri </a:t>
            </a:r>
            <a:r>
              <a:rPr lang="da-DK" sz="1200" b="0" i="0" dirty="0"/>
              <a:t>-</a:t>
            </a:r>
            <a:r>
              <a:rPr lang="da-DK" sz="1200" b="0" i="0" baseline="0" dirty="0"/>
              <a:t> fx</a:t>
            </a:r>
            <a:r>
              <a:rPr lang="da-DK" sz="1200" b="0" i="0" dirty="0"/>
              <a:t> i form af </a:t>
            </a:r>
            <a:r>
              <a:rPr lang="da-DK" sz="1200" i="0" dirty="0"/>
              <a:t>uønskede og uopfordrede penis-billeder. Digitalt blotteri kan opleves krænkende, fordi pigerne bliver tvunget ind i et seksualiseret rum, der førhen var venskabeligt eller måske slet ikke eksisterende. På den måde har fænomenet paralleller til blotteri i det fysiske rum. </a:t>
            </a:r>
          </a:p>
          <a:p>
            <a:endParaRPr lang="da-DK" sz="1200" i="0" dirty="0"/>
          </a:p>
          <a:p>
            <a:r>
              <a:rPr lang="da-DK" sz="1200" b="1" i="0" dirty="0"/>
              <a:t>Digital </a:t>
            </a:r>
            <a:r>
              <a:rPr lang="da-DK" sz="1200" b="1" i="0" dirty="0" err="1"/>
              <a:t>grooming</a:t>
            </a:r>
            <a:r>
              <a:rPr lang="da-DK" sz="1200" b="1" i="0" dirty="0"/>
              <a:t> </a:t>
            </a:r>
            <a:r>
              <a:rPr lang="da-DK" sz="1200" i="0" dirty="0"/>
              <a:t>er</a:t>
            </a:r>
            <a:r>
              <a:rPr lang="da-DK" sz="1200" b="1" i="0" dirty="0"/>
              <a:t> </a:t>
            </a:r>
            <a:r>
              <a:rPr lang="da-DK" sz="1200" i="0" dirty="0"/>
              <a:t>forespørgsler på </a:t>
            </a:r>
            <a:r>
              <a:rPr lang="da-DK" sz="1200" i="0" dirty="0" err="1"/>
              <a:t>nudes</a:t>
            </a:r>
            <a:r>
              <a:rPr lang="da-DK" sz="1200" i="0" dirty="0"/>
              <a:t> af venner, bekendte og anonyme på sociale medier. Fænomenet er ikke altid let at adskille fra en flirt, men indledes typisk med komplimenter, der kan ses som et led i at etablere en intim relation. Komplimenterne følges op af en opfordring til at sende et </a:t>
            </a:r>
            <a:r>
              <a:rPr lang="da-DK" sz="1200" i="0" dirty="0" err="1"/>
              <a:t>nude</a:t>
            </a:r>
            <a:r>
              <a:rPr lang="da-DK" sz="1200" i="0" dirty="0"/>
              <a:t> eller invitation til at ’snappe frækt’, og ender ofte med, at al kontakt ophører efter nøgenbillede er sendt. </a:t>
            </a:r>
          </a:p>
          <a:p>
            <a:endParaRPr lang="da-DK" sz="1200" b="1" i="0" dirty="0"/>
          </a:p>
          <a:p>
            <a:r>
              <a:rPr lang="da-DK" sz="1200" b="1" i="0" dirty="0"/>
              <a:t>Digital </a:t>
            </a:r>
            <a:r>
              <a:rPr lang="da-DK" sz="1200" b="1" i="0" dirty="0" err="1"/>
              <a:t>blamering</a:t>
            </a:r>
            <a:r>
              <a:rPr lang="da-DK" sz="1200" b="1" i="0" dirty="0"/>
              <a:t> </a:t>
            </a:r>
            <a:r>
              <a:rPr lang="da-DK" sz="1200" i="0" dirty="0"/>
              <a:t>dækker over delingen af en tredje persons </a:t>
            </a:r>
            <a:r>
              <a:rPr lang="da-DK" sz="1200" i="0" dirty="0" err="1"/>
              <a:t>nude</a:t>
            </a:r>
            <a:r>
              <a:rPr lang="da-DK" sz="1200" i="0" dirty="0"/>
              <a:t> og samtaler om dette. Både en selvvalgt deling, digitalt blotteri og </a:t>
            </a:r>
            <a:r>
              <a:rPr lang="da-DK" sz="1200" i="0" dirty="0" err="1"/>
              <a:t>grooming</a:t>
            </a:r>
            <a:r>
              <a:rPr lang="da-DK" sz="1200" i="0" dirty="0"/>
              <a:t> producerer </a:t>
            </a:r>
            <a:r>
              <a:rPr lang="da-DK" sz="1200" i="0" dirty="0" err="1"/>
              <a:t>nudes</a:t>
            </a:r>
            <a:r>
              <a:rPr lang="da-DK" sz="1200" i="0" dirty="0"/>
              <a:t>, der senere kan lede til digital </a:t>
            </a:r>
            <a:r>
              <a:rPr lang="da-DK" sz="1200" i="0" dirty="0" err="1"/>
              <a:t>blamering</a:t>
            </a:r>
            <a:r>
              <a:rPr lang="da-DK" sz="1200" i="0" dirty="0"/>
              <a:t>. Deling af en andens </a:t>
            </a:r>
            <a:r>
              <a:rPr lang="da-DK" sz="1200" i="0" dirty="0" err="1"/>
              <a:t>nudes</a:t>
            </a:r>
            <a:r>
              <a:rPr lang="da-DK" sz="1200" i="0" dirty="0"/>
              <a:t> uden dennes samtykke er strafbart.</a:t>
            </a:r>
          </a:p>
          <a:p>
            <a:endParaRPr lang="da-DK" dirty="0"/>
          </a:p>
          <a:p>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348316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r>
              <a:rPr lang="da-DK" dirty="0"/>
              <a:t>Nu skal I se en lille film. Prøv at tænke på hvordan det er for hver af de fire soldater. Hvordan har de det med det, der sker?</a:t>
            </a:r>
          </a:p>
          <a:p>
            <a:endParaRPr lang="da-DK" dirty="0"/>
          </a:p>
          <a:p>
            <a:r>
              <a:rPr lang="da-DK" dirty="0"/>
              <a:t>Så taler vi om den bagefter.</a:t>
            </a:r>
          </a:p>
          <a:p>
            <a:endParaRPr lang="da-DK" dirty="0"/>
          </a:p>
          <a:p>
            <a:r>
              <a:rPr lang="da-DK" dirty="0"/>
              <a:t>(Klik på den hvide pil, for at åbne link til videoen i </a:t>
            </a:r>
            <a:r>
              <a:rPr lang="da-DK" dirty="0" err="1"/>
              <a:t>Youtube</a:t>
            </a:r>
            <a:r>
              <a:rPr lang="da-DK" dirty="0"/>
              <a:t>, eller gå videre til næste side, hvor videoen kan vises direkte i Power Point præsentationen.  Begge muligheder kræver en </a:t>
            </a:r>
            <a:r>
              <a:rPr lang="da-DK"/>
              <a:t>aktiv internetforbindelse!)</a:t>
            </a:r>
            <a:endParaRPr lang="da-DK" dirty="0"/>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261690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r>
              <a:rPr lang="da-DK" dirty="0"/>
              <a:t>Nu skal I se en lille film. Prøv at tænke på hvordan det er for hver af de fire soldater. Hvordan har de det med det, der sker?</a:t>
            </a:r>
          </a:p>
          <a:p>
            <a:endParaRPr lang="da-DK" dirty="0"/>
          </a:p>
          <a:p>
            <a:r>
              <a:rPr lang="da-DK" dirty="0"/>
              <a:t>Så taler vi om den bagefter.</a:t>
            </a:r>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340025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r>
              <a:rPr lang="da-DK" i="1" dirty="0"/>
              <a:t>Her spørges ind til alle eller et par af spørgsmålene. Det er også muligt, at</a:t>
            </a:r>
            <a:r>
              <a:rPr lang="da-DK" i="1" baseline="0" dirty="0"/>
              <a:t> snakken </a:t>
            </a:r>
            <a:r>
              <a:rPr lang="da-DK" i="1" dirty="0"/>
              <a:t>går helt af sig selv.</a:t>
            </a:r>
          </a:p>
          <a:p>
            <a:endParaRPr lang="da-DK" i="1" dirty="0"/>
          </a:p>
          <a:p>
            <a:r>
              <a:rPr lang="da-DK" i="1" dirty="0"/>
              <a:t>Det er vigtigt at få spurgt ind til kvindens usynlige panser,</a:t>
            </a:r>
            <a:r>
              <a:rPr lang="da-DK" i="1" baseline="0" dirty="0"/>
              <a:t> samt til </a:t>
            </a:r>
            <a:r>
              <a:rPr lang="da-DK" i="1" dirty="0"/>
              <a:t>Emils muligheder for at reagere.</a:t>
            </a:r>
          </a:p>
          <a:p>
            <a:endParaRPr lang="da-DK" i="1" dirty="0"/>
          </a:p>
          <a:p>
            <a:r>
              <a:rPr lang="da-DK" i="1" dirty="0"/>
              <a:t>Det er en god idé at udbygge ovenstående pointer en lille smule, så de ikke er i tvivl om, hvad der menes. Fx at det ikke nødvendigvis er en god idé at opbygge et panser – at det kan give bagslag at ignorere hændelser gang på gang.</a:t>
            </a:r>
          </a:p>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4139742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titeltypografien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titeltypografien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orside med bille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A9A3F990-A1E2-45D7-BB03-B5F658ACB1D2}"/>
              </a:ext>
            </a:extLst>
          </p:cNvPr>
          <p:cNvSpPr>
            <a:spLocks noGrp="1"/>
          </p:cNvSpPr>
          <p:nvPr>
            <p:ph type="pic" sz="quarter" idx="13" hasCustomPrompt="1"/>
          </p:nvPr>
        </p:nvSpPr>
        <p:spPr>
          <a:xfrm>
            <a:off x="0" y="0"/>
            <a:ext cx="9144000" cy="6858000"/>
          </a:xfrm>
        </p:spPr>
        <p:txBody>
          <a:bodyPr tIns="720000" anchor="ctr" anchorCtr="0"/>
          <a:lstStyle>
            <a:lvl1pPr marL="0" indent="0" algn="ctr">
              <a:buNone/>
              <a:defRPr/>
            </a:lvl1pPr>
          </a:lstStyle>
          <a:p>
            <a:r>
              <a:rPr lang="da-DK" dirty="0"/>
              <a:t>Klik på ikonet for at tilføje et billede</a:t>
            </a:r>
          </a:p>
        </p:txBody>
      </p:sp>
      <p:sp>
        <p:nvSpPr>
          <p:cNvPr id="2" name="Title 1"/>
          <p:cNvSpPr>
            <a:spLocks noGrp="1"/>
          </p:cNvSpPr>
          <p:nvPr>
            <p:ph type="ctrTitle" hasCustomPrompt="1"/>
          </p:nvPr>
        </p:nvSpPr>
        <p:spPr>
          <a:xfrm>
            <a:off x="651374" y="4233734"/>
            <a:ext cx="8133851" cy="580800"/>
          </a:xfrm>
        </p:spPr>
        <p:txBody>
          <a:bodyPr wrap="square" anchor="b">
            <a:sp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691585" y="4905538"/>
            <a:ext cx="32400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0" name="Bottom box">
            <a:extLst>
              <a:ext uri="{FF2B5EF4-FFF2-40B4-BE49-F238E27FC236}">
                <a16:creationId xmlns:a16="http://schemas.microsoft.com/office/drawing/2014/main" xmlns="" id="{CF54AAEE-85E1-4F0A-A35B-41D12ECDD6E6}"/>
              </a:ext>
            </a:extLst>
          </p:cNvPr>
          <p:cNvSpPr>
            <a:spLocks noGrp="1"/>
          </p:cNvSpPr>
          <p:nvPr>
            <p:ph type="body" sz="quarter" idx="15" hasCustomPrompt="1"/>
          </p:nvPr>
        </p:nvSpPr>
        <p:spPr>
          <a:xfrm>
            <a:off x="691200" y="5922000"/>
            <a:ext cx="7776000" cy="75600"/>
          </a:xfrm>
          <a:solidFill>
            <a:schemeClr val="accent1"/>
          </a:solidFill>
        </p:spPr>
        <p:txBody>
          <a:bodyPr/>
          <a:lstStyle>
            <a:lvl1pPr marL="0" indent="0">
              <a:buFont typeface="Arial" panose="020B0604020202020204" pitchFamily="34" charset="0"/>
              <a:buNone/>
              <a:defRPr sz="100">
                <a:noFill/>
              </a:defRPr>
            </a:lvl1pPr>
            <a:lvl2pPr marL="459450" indent="-171450">
              <a:buFont typeface="Arial" panose="020B0604020202020204" pitchFamily="34" charset="0"/>
              <a:buChar char="•"/>
              <a:defRPr sz="100"/>
            </a:lvl2pPr>
            <a:lvl3pPr marL="747450" indent="-171450">
              <a:buFont typeface="Arial" panose="020B0604020202020204" pitchFamily="34" charset="0"/>
              <a:buChar char="•"/>
              <a:defRPr sz="100"/>
            </a:lvl3pPr>
            <a:lvl4pPr marL="747450" indent="-171450">
              <a:buFont typeface="Arial" panose="020B0604020202020204" pitchFamily="34" charset="0"/>
              <a:buChar char="•"/>
              <a:defRPr sz="100"/>
            </a:lvl4pPr>
            <a:lvl5pPr marL="747450" indent="-171450">
              <a:buFont typeface="Arial" panose="020B0604020202020204" pitchFamily="34" charset="0"/>
              <a:buChar char="•"/>
              <a:defRPr sz="100"/>
            </a:lvl5pPr>
          </a:lstStyle>
          <a:p>
            <a:pPr lvl="0"/>
            <a:r>
              <a:rPr lang="da-DK" dirty="0"/>
              <a:t>.</a:t>
            </a:r>
          </a:p>
        </p:txBody>
      </p:sp>
      <p:sp>
        <p:nvSpPr>
          <p:cNvPr id="5" name="Tjenestebrug">
            <a:extLst>
              <a:ext uri="{FF2B5EF4-FFF2-40B4-BE49-F238E27FC236}">
                <a16:creationId xmlns:a16="http://schemas.microsoft.com/office/drawing/2014/main" xmlns="" id="{CD2B20FA-ADBB-4D33-AFED-F8303AF9C3F2}"/>
              </a:ext>
            </a:extLst>
          </p:cNvPr>
          <p:cNvSpPr>
            <a:spLocks noGrp="1"/>
          </p:cNvSpPr>
          <p:nvPr>
            <p:ph type="body" sz="quarter" idx="16" hasCustomPrompt="1"/>
          </p:nvPr>
        </p:nvSpPr>
        <p:spPr>
          <a:xfrm>
            <a:off x="3129800" y="113146"/>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7" name="Afklassificeret">
            <a:extLst>
              <a:ext uri="{FF2B5EF4-FFF2-40B4-BE49-F238E27FC236}">
                <a16:creationId xmlns:a16="http://schemas.microsoft.com/office/drawing/2014/main" xmlns="" id="{152425A2-9CB0-4B0A-9737-6DBAAA77CA19}"/>
              </a:ext>
            </a:extLst>
          </p:cNvPr>
          <p:cNvSpPr>
            <a:spLocks noGrp="1"/>
          </p:cNvSpPr>
          <p:nvPr>
            <p:ph type="body" sz="quarter" idx="17" hasCustomPrompt="1"/>
          </p:nvPr>
        </p:nvSpPr>
        <p:spPr>
          <a:xfrm>
            <a:off x="3129801" y="2772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9" name="Brug">
            <a:extLst>
              <a:ext uri="{FF2B5EF4-FFF2-40B4-BE49-F238E27FC236}">
                <a16:creationId xmlns:a16="http://schemas.microsoft.com/office/drawing/2014/main" xmlns="" id="{40728055-BC56-49F1-96B1-2EE6C1ABCDB3}"/>
              </a:ext>
            </a:extLst>
          </p:cNvPr>
          <p:cNvSpPr>
            <a:spLocks noGrp="1"/>
          </p:cNvSpPr>
          <p:nvPr>
            <p:ph type="body" sz="quarter" idx="18" hasCustomPrompt="1"/>
          </p:nvPr>
        </p:nvSpPr>
        <p:spPr>
          <a:xfrm>
            <a:off x="3129800"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17" name="Tjenestebrug">
            <a:extLst>
              <a:ext uri="{FF2B5EF4-FFF2-40B4-BE49-F238E27FC236}">
                <a16:creationId xmlns:a16="http://schemas.microsoft.com/office/drawing/2014/main" xmlns="" id="{D60F0DFC-5755-429C-89E2-226401F6A402}"/>
              </a:ext>
            </a:extLst>
          </p:cNvPr>
          <p:cNvSpPr>
            <a:spLocks noGrp="1"/>
          </p:cNvSpPr>
          <p:nvPr>
            <p:ph type="body" sz="quarter" idx="19" hasCustomPrompt="1"/>
          </p:nvPr>
        </p:nvSpPr>
        <p:spPr>
          <a:xfrm>
            <a:off x="3129799" y="6282641"/>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9" name="Afklassificeret">
            <a:extLst>
              <a:ext uri="{FF2B5EF4-FFF2-40B4-BE49-F238E27FC236}">
                <a16:creationId xmlns:a16="http://schemas.microsoft.com/office/drawing/2014/main" xmlns="" id="{D27E2981-8B3E-4E52-BA09-D58599B5ED45}"/>
              </a:ext>
            </a:extLst>
          </p:cNvPr>
          <p:cNvSpPr>
            <a:spLocks noGrp="1"/>
          </p:cNvSpPr>
          <p:nvPr>
            <p:ph type="body" sz="quarter" idx="20" hasCustomPrompt="1"/>
          </p:nvPr>
        </p:nvSpPr>
        <p:spPr>
          <a:xfrm>
            <a:off x="3129800" y="64404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1" name="Brug">
            <a:extLst>
              <a:ext uri="{FF2B5EF4-FFF2-40B4-BE49-F238E27FC236}">
                <a16:creationId xmlns:a16="http://schemas.microsoft.com/office/drawing/2014/main" xmlns="" id="{F8BD78A7-63D1-4BC0-B68C-68DAE6291C8C}"/>
              </a:ext>
            </a:extLst>
          </p:cNvPr>
          <p:cNvSpPr>
            <a:spLocks noGrp="1"/>
          </p:cNvSpPr>
          <p:nvPr>
            <p:ph type="body" sz="quarter" idx="21" hasCustomPrompt="1"/>
          </p:nvPr>
        </p:nvSpPr>
        <p:spPr>
          <a:xfrm>
            <a:off x="3129799" y="6552000"/>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10" name="Date Placeholder 2">
            <a:extLst>
              <a:ext uri="{FF2B5EF4-FFF2-40B4-BE49-F238E27FC236}">
                <a16:creationId xmlns:a16="http://schemas.microsoft.com/office/drawing/2014/main" xmlns=""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9292991A-28B5-4920-BBFE-B7C226159A6E}" type="datetime2">
              <a:rPr lang="da-DK" smtClean="0"/>
              <a:pPr/>
              <a:t>15. juni 2020</a:t>
            </a:fld>
            <a:endParaRPr lang="da-DK" dirty="0"/>
          </a:p>
        </p:txBody>
      </p:sp>
      <p:sp>
        <p:nvSpPr>
          <p:cNvPr id="11" name="Footer Placeholder 3">
            <a:extLst>
              <a:ext uri="{FF2B5EF4-FFF2-40B4-BE49-F238E27FC236}">
                <a16:creationId xmlns:a16="http://schemas.microsoft.com/office/drawing/2014/main" xmlns=""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xmlns=""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13" name="Picture Placeholder 12">
            <a:extLst>
              <a:ext uri="{FF2B5EF4-FFF2-40B4-BE49-F238E27FC236}">
                <a16:creationId xmlns:a16="http://schemas.microsoft.com/office/drawing/2014/main" xmlns="" id="{F90F4F34-41F7-43D8-A2F3-76A48544901B}"/>
              </a:ext>
            </a:extLst>
          </p:cNvPr>
          <p:cNvSpPr>
            <a:spLocks noGrp="1"/>
          </p:cNvSpPr>
          <p:nvPr>
            <p:ph type="pic" sz="quarter" idx="22" hasCustomPrompt="1"/>
          </p:nvPr>
        </p:nvSpPr>
        <p:spPr>
          <a:xfrm>
            <a:off x="651600" y="482400"/>
            <a:ext cx="2764800" cy="601200"/>
          </a:xfrm>
        </p:spPr>
        <p:txBody>
          <a:bodyPr/>
          <a:lstStyle>
            <a:lvl1pPr marL="0" indent="0">
              <a:buNone/>
              <a:defRPr sz="1000"/>
            </a:lvl1pPr>
          </a:lstStyle>
          <a:p>
            <a:r>
              <a:rPr lang="da-DK" noProof="0" dirty="0"/>
              <a:t>Indsæt logo: Klik på ikonet eller pladsholderen, find logo, klik indsæt</a:t>
            </a:r>
          </a:p>
        </p:txBody>
      </p:sp>
    </p:spTree>
    <p:extLst>
      <p:ext uri="{BB962C8B-B14F-4D97-AF65-F5344CB8AC3E}">
        <p14:creationId xmlns:p14="http://schemas.microsoft.com/office/powerpoint/2010/main" val="27069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titeltypografien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titeltypografien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dato 2"/>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titeltypografien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titeltypografien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C6529733-B6F2-472E-BCDC-9DDCDF8B95FA}" type="datetimeFigureOut">
              <a:rPr lang="da-DK" smtClean="0"/>
              <a:pPr/>
              <a:t>15-06-2020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74ACED9-B268-4C5A-8347-7374866AA564}"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titeltypografi i masteren</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29733-B6F2-472E-BCDC-9DDCDF8B95FA}" type="datetimeFigureOut">
              <a:rPr lang="da-DK" smtClean="0"/>
              <a:pPr/>
              <a:t>15-06-2020</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ACED9-B268-4C5A-8347-7374866AA564}"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hyperlink" Target="https://youtu.be/v8Yxr6vTwM8"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ideo" Target="https://www.youtube.com/embed/v8Yxr6vTwM8?feature=oembed"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xmlns="" id="{E6C3DBA0-3202-4C52-AEED-55AFAD97D2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54715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xmlns="" id="{FC90B1CB-1038-49C0-A568-8CA973926DF8}"/>
              </a:ext>
            </a:extLst>
          </p:cNvPr>
          <p:cNvSpPr>
            <a:spLocks noGrp="1"/>
          </p:cNvSpPr>
          <p:nvPr>
            <p:ph type="body" sz="quarter" idx="15"/>
          </p:nvPr>
        </p:nvSpPr>
        <p:spPr>
          <a:solidFill>
            <a:srgbClr val="C00000"/>
          </a:solidFill>
        </p:spPr>
        <p:txBody>
          <a:bodyPr>
            <a:normAutofit fontScale="25000" lnSpcReduction="20000"/>
          </a:bodyPr>
          <a:lstStyle/>
          <a:p>
            <a:r>
              <a:rPr lang="da-DK" dirty="0"/>
              <a:t> </a:t>
            </a:r>
          </a:p>
        </p:txBody>
      </p:sp>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1</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4" cstate="print"/>
          <a:stretch>
            <a:fillRect/>
          </a:stretch>
        </p:blipFill>
        <p:spPr>
          <a:xfrm>
            <a:off x="227135" y="433195"/>
            <a:ext cx="2773240" cy="843711"/>
          </a:xfrm>
        </p:spPr>
      </p:pic>
      <p:sp>
        <p:nvSpPr>
          <p:cNvPr id="18" name="Title 15">
            <a:extLst>
              <a:ext uri="{FF2B5EF4-FFF2-40B4-BE49-F238E27FC236}">
                <a16:creationId xmlns:a16="http://schemas.microsoft.com/office/drawing/2014/main" xmlns="" id="{DFDBFB0D-BAC9-4AE0-AEEE-BF95EC890FC8}"/>
              </a:ext>
            </a:extLst>
          </p:cNvPr>
          <p:cNvSpPr>
            <a:spLocks noGrp="1"/>
          </p:cNvSpPr>
          <p:nvPr>
            <p:ph type="ctrTitle"/>
          </p:nvPr>
        </p:nvSpPr>
        <p:spPr>
          <a:xfrm>
            <a:off x="107505" y="1729259"/>
            <a:ext cx="9289031" cy="2995885"/>
          </a:xfrm>
          <a:solidFill>
            <a:schemeClr val="bg1">
              <a:alpha val="56000"/>
            </a:schemeClr>
          </a:solidFill>
        </p:spPr>
        <p:txBody>
          <a:bodyPr/>
          <a:lstStyle/>
          <a:p>
            <a:pPr algn="ctr"/>
            <a:r>
              <a:rPr lang="da-DK" sz="3200" b="0" dirty="0">
                <a:effectLst>
                  <a:outerShdw blurRad="38100" dist="38100" dir="2700000" algn="tl">
                    <a:srgbClr val="000000">
                      <a:alpha val="43137"/>
                    </a:srgbClr>
                  </a:outerShdw>
                </a:effectLst>
              </a:rPr>
              <a:t>Informationsmateriale til Hjemmeværnets frivillige om</a:t>
            </a:r>
            <a:br>
              <a:rPr lang="da-DK" sz="3200" b="0" dirty="0">
                <a:effectLst>
                  <a:outerShdw blurRad="38100" dist="38100" dir="2700000" algn="tl">
                    <a:srgbClr val="000000">
                      <a:alpha val="43137"/>
                    </a:srgbClr>
                  </a:outerShdw>
                </a:effectLst>
              </a:rPr>
            </a:br>
            <a:r>
              <a:rPr lang="da-DK" sz="3600" dirty="0">
                <a:effectLst>
                  <a:outerShdw blurRad="38100" dist="38100" dir="2700000" algn="tl">
                    <a:srgbClr val="000000">
                      <a:alpha val="43137"/>
                    </a:srgbClr>
                  </a:outerShdw>
                </a:effectLst>
              </a:rPr>
              <a:t/>
            </a:r>
            <a:br>
              <a:rPr lang="da-DK" sz="3600" dirty="0">
                <a:effectLst>
                  <a:outerShdw blurRad="38100" dist="38100" dir="2700000" algn="tl">
                    <a:srgbClr val="000000">
                      <a:alpha val="43137"/>
                    </a:srgbClr>
                  </a:outerShdw>
                </a:effectLst>
              </a:rPr>
            </a:br>
            <a:r>
              <a:rPr lang="da-DK" sz="4800" dirty="0">
                <a:effectLst>
                  <a:outerShdw blurRad="38100" dist="38100" dir="2700000" algn="tl">
                    <a:srgbClr val="000000">
                      <a:alpha val="43137"/>
                    </a:srgbClr>
                  </a:outerShdw>
                </a:effectLst>
              </a:rPr>
              <a:t>KØNSKRÆNKENDE ADFÆRD</a:t>
            </a:r>
            <a:r>
              <a:rPr lang="da-DK" sz="3600" dirty="0">
                <a:effectLst>
                  <a:outerShdw blurRad="38100" dist="38100" dir="2700000" algn="tl">
                    <a:srgbClr val="000000">
                      <a:alpha val="43137"/>
                    </a:srgbClr>
                  </a:outerShdw>
                </a:effectLst>
              </a:rPr>
              <a:t/>
            </a:r>
            <a:br>
              <a:rPr lang="da-DK" sz="3600" dirty="0">
                <a:effectLst>
                  <a:outerShdw blurRad="38100" dist="38100" dir="2700000" algn="tl">
                    <a:srgbClr val="000000">
                      <a:alpha val="43137"/>
                    </a:srgbClr>
                  </a:outerShdw>
                </a:effectLst>
              </a:rPr>
            </a:br>
            <a:r>
              <a:rPr lang="da-DK" sz="3600" dirty="0">
                <a:effectLst>
                  <a:outerShdw blurRad="38100" dist="38100" dir="2700000" algn="tl">
                    <a:srgbClr val="000000">
                      <a:alpha val="43137"/>
                    </a:srgbClr>
                  </a:outerShdw>
                </a:effectLst>
              </a:rPr>
              <a:t/>
            </a:r>
            <a:br>
              <a:rPr lang="da-DK" sz="3600" dirty="0">
                <a:effectLst>
                  <a:outerShdw blurRad="38100" dist="38100" dir="2700000" algn="tl">
                    <a:srgbClr val="000000">
                      <a:alpha val="43137"/>
                    </a:srgbClr>
                  </a:outerShdw>
                </a:effectLst>
              </a:rPr>
            </a:br>
            <a:r>
              <a:rPr lang="da-DK" sz="3200" b="0" dirty="0">
                <a:effectLst>
                  <a:outerShdw blurRad="38100" dist="38100" dir="2700000" algn="tl">
                    <a:srgbClr val="000000">
                      <a:alpha val="43137"/>
                    </a:srgbClr>
                  </a:outerShdw>
                </a:effectLst>
              </a:rPr>
              <a:t>Hvad ved vi, og hvad kan vi gøre?</a:t>
            </a:r>
          </a:p>
        </p:txBody>
      </p:sp>
    </p:spTree>
    <p:extLst>
      <p:ext uri="{BB962C8B-B14F-4D97-AF65-F5344CB8AC3E}">
        <p14:creationId xmlns:p14="http://schemas.microsoft.com/office/powerpoint/2010/main" val="4008175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10</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sp>
        <p:nvSpPr>
          <p:cNvPr id="12" name="Titel 10">
            <a:extLst>
              <a:ext uri="{FF2B5EF4-FFF2-40B4-BE49-F238E27FC236}">
                <a16:creationId xmlns:a16="http://schemas.microsoft.com/office/drawing/2014/main" xmlns="" id="{B1237143-9B3D-4522-AAB5-6D20206D3428}"/>
              </a:ext>
            </a:extLst>
          </p:cNvPr>
          <p:cNvSpPr txBox="1">
            <a:spLocks/>
          </p:cNvSpPr>
          <p:nvPr/>
        </p:nvSpPr>
        <p:spPr>
          <a:xfrm>
            <a:off x="588398" y="1528033"/>
            <a:ext cx="4015408" cy="720000"/>
          </a:xfrm>
          <a:prstGeom prst="rect">
            <a:avLst/>
          </a:prstGeom>
        </p:spPr>
        <p:txBody>
          <a:bodyPr vert="horz" lIns="0" tIns="0" rIns="0" bIns="0" rtlCol="0" anchor="t" anchorCtr="0">
            <a:noAutofit/>
          </a:bodyPr>
          <a:lstStyle>
            <a:lvl1pPr algn="l" defTabSz="685800" rtl="0" eaLnBrk="1" latinLnBrk="0" hangingPunct="1">
              <a:lnSpc>
                <a:spcPct val="108000"/>
              </a:lnSpc>
              <a:spcBef>
                <a:spcPct val="0"/>
              </a:spcBef>
              <a:buNone/>
              <a:defRPr sz="2000" b="1" kern="1200">
                <a:solidFill>
                  <a:schemeClr val="tx1"/>
                </a:solidFill>
                <a:latin typeface="+mj-lt"/>
                <a:ea typeface="+mj-ea"/>
                <a:cs typeface="+mj-cs"/>
              </a:defRPr>
            </a:lvl1pPr>
          </a:lstStyle>
          <a:p>
            <a:pPr marL="0" marR="0" lvl="0" indent="0" algn="l" defTabSz="685800" rtl="0" eaLnBrk="1" fontAlgn="auto" latinLnBrk="0" hangingPunct="1">
              <a:lnSpc>
                <a:spcPct val="108000"/>
              </a:lnSpc>
              <a:spcBef>
                <a:spcPct val="0"/>
              </a:spcBef>
              <a:spcAft>
                <a:spcPts val="0"/>
              </a:spcAft>
              <a:buClrTx/>
              <a:buSzTx/>
              <a:buFontTx/>
              <a:buNone/>
              <a:tabLst/>
              <a:defRPr/>
            </a:pPr>
            <a:r>
              <a:rPr kumimoji="0" lang="da-DK" sz="1800" b="1" i="0" u="none" strike="noStrike" kern="1200" cap="none" spc="0" normalizeH="0" baseline="0" noProof="0">
                <a:ln>
                  <a:noFill/>
                </a:ln>
                <a:solidFill>
                  <a:sysClr val="windowText" lastClr="000000"/>
                </a:solidFill>
                <a:effectLst/>
                <a:uLnTx/>
                <a:uFillTx/>
                <a:latin typeface="Verdana"/>
                <a:ea typeface="+mj-ea"/>
                <a:cs typeface="+mj-cs"/>
              </a:rPr>
              <a:t>REAKTIONER EFTER AT HAVE VÆRET UDSAT FOR KØNSKRÆNKENDE ADFÆRD OG TVANG</a:t>
            </a:r>
            <a:endParaRPr kumimoji="0" lang="da-DK" sz="1800" b="1" i="0" u="none" strike="noStrike" kern="1200" cap="none" spc="0" normalizeH="0" baseline="0" noProof="0" dirty="0">
              <a:ln>
                <a:noFill/>
              </a:ln>
              <a:solidFill>
                <a:sysClr val="windowText" lastClr="000000"/>
              </a:solidFill>
              <a:effectLst/>
              <a:uLnTx/>
              <a:uFillTx/>
              <a:latin typeface="Verdana"/>
              <a:ea typeface="+mj-ea"/>
              <a:cs typeface="+mj-cs"/>
            </a:endParaRPr>
          </a:p>
        </p:txBody>
      </p:sp>
      <p:sp>
        <p:nvSpPr>
          <p:cNvPr id="13" name="Pladsholder til tekst 11">
            <a:extLst>
              <a:ext uri="{FF2B5EF4-FFF2-40B4-BE49-F238E27FC236}">
                <a16:creationId xmlns:a16="http://schemas.microsoft.com/office/drawing/2014/main" xmlns="" id="{8F2C024D-193A-4254-A8C1-66A8B710519F}"/>
              </a:ext>
            </a:extLst>
          </p:cNvPr>
          <p:cNvSpPr txBox="1">
            <a:spLocks/>
          </p:cNvSpPr>
          <p:nvPr/>
        </p:nvSpPr>
        <p:spPr>
          <a:xfrm>
            <a:off x="604300" y="2452782"/>
            <a:ext cx="3665550" cy="3928545"/>
          </a:xfrm>
          <a:prstGeom prst="rect">
            <a:avLst/>
          </a:prstGeom>
        </p:spPr>
        <p:txBody>
          <a:bodyPr vert="horz" lIns="0" tIns="0" rIns="0" bIns="0" rtlCol="0">
            <a:noAutofit/>
          </a:bodyPr>
          <a:lst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endParaRPr kumimoji="0" lang="da-DK" sz="1600" b="0" i="0" u="none" strike="noStrike" kern="1200" cap="none" spc="0" normalizeH="0" baseline="0" noProof="0">
              <a:ln>
                <a:noFill/>
              </a:ln>
              <a:solidFill>
                <a:sysClr val="windowText" lastClr="000000"/>
              </a:solidFill>
              <a:effectLst/>
              <a:uLnTx/>
              <a:uFillTx/>
              <a:latin typeface="Verdana"/>
              <a:ea typeface="+mn-ea"/>
              <a:cs typeface="+mn-cs"/>
            </a:endParaRP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0" i="0" u="none" strike="noStrike" kern="1200" cap="none" spc="0" normalizeH="0" baseline="0" noProof="0">
                <a:ln>
                  <a:noFill/>
                </a:ln>
                <a:solidFill>
                  <a:sysClr val="windowText" lastClr="000000"/>
                </a:solidFill>
                <a:effectLst/>
                <a:uLnTx/>
                <a:uFillTx/>
                <a:latin typeface="Verdana"/>
                <a:ea typeface="+mn-ea"/>
                <a:cs typeface="+mn-cs"/>
              </a:rPr>
              <a:t>Tab af selvtillid og lavt selvværd</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0" i="0" u="none" strike="noStrike" kern="1200" cap="none" spc="0" normalizeH="0" baseline="0" noProof="0">
                <a:ln>
                  <a:noFill/>
                </a:ln>
                <a:solidFill>
                  <a:sysClr val="windowText" lastClr="000000"/>
                </a:solidFill>
                <a:effectLst/>
                <a:uLnTx/>
                <a:uFillTx/>
                <a:latin typeface="Verdana"/>
                <a:ea typeface="+mn-ea"/>
                <a:cs typeface="+mn-cs"/>
              </a:rPr>
              <a:t>Søvnproblemer, anspændthed og angst</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0" i="0" u="none" strike="noStrike" kern="1200" cap="none" spc="0" normalizeH="0" baseline="0" noProof="0">
                <a:ln>
                  <a:noFill/>
                </a:ln>
                <a:solidFill>
                  <a:sysClr val="windowText" lastClr="000000"/>
                </a:solidFill>
                <a:effectLst/>
                <a:uLnTx/>
                <a:uFillTx/>
                <a:latin typeface="Verdana"/>
                <a:ea typeface="+mn-ea"/>
                <a:cs typeface="+mn-cs"/>
              </a:rPr>
              <a:t>Irritabilitet, vrede og aggression</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0" i="0" u="none" strike="noStrike" kern="1200" cap="none" spc="0" normalizeH="0" baseline="0" noProof="0">
                <a:ln>
                  <a:noFill/>
                </a:ln>
                <a:solidFill>
                  <a:sysClr val="windowText" lastClr="000000"/>
                </a:solidFill>
                <a:effectLst/>
                <a:uLnTx/>
                <a:uFillTx/>
                <a:latin typeface="Verdana"/>
                <a:ea typeface="+mn-ea"/>
                <a:cs typeface="+mn-cs"/>
              </a:rPr>
              <a:t>Håbløshed, depression og selvmordstanker</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0" i="0" u="none" strike="noStrike" kern="1200" cap="none" spc="0" normalizeH="0" baseline="0" noProof="0">
                <a:ln>
                  <a:noFill/>
                </a:ln>
                <a:solidFill>
                  <a:sysClr val="windowText" lastClr="000000"/>
                </a:solidFill>
                <a:effectLst/>
                <a:uLnTx/>
                <a:uFillTx/>
                <a:latin typeface="Verdana"/>
                <a:ea typeface="+mn-ea"/>
                <a:cs typeface="+mn-cs"/>
              </a:rPr>
              <a:t>PTSD</a:t>
            </a:r>
          </a:p>
          <a:p>
            <a:pPr marL="288000" marR="0" lvl="0" indent="-288000" algn="l" defTabSz="685800" rtl="0" eaLnBrk="1" fontAlgn="auto" latinLnBrk="0" hangingPunct="1">
              <a:lnSpc>
                <a:spcPct val="125000"/>
              </a:lnSpc>
              <a:spcBef>
                <a:spcPts val="1800"/>
              </a:spcBef>
              <a:spcAft>
                <a:spcPts val="0"/>
              </a:spcAft>
              <a:buClrTx/>
              <a:buSzTx/>
              <a:buFont typeface="Verdana" panose="020B0604030504040204" pitchFamily="34" charset="0"/>
              <a:buChar char="●"/>
              <a:tabLst/>
              <a:defRPr/>
            </a:pPr>
            <a:endParaRPr kumimoji="0" lang="da-DK" sz="1200" b="0" i="0" u="none" strike="noStrike" kern="1200" cap="none" spc="0" normalizeH="0" baseline="0" noProof="0" dirty="0">
              <a:ln>
                <a:noFill/>
              </a:ln>
              <a:solidFill>
                <a:sysClr val="windowText" lastClr="000000"/>
              </a:solidFill>
              <a:effectLst/>
              <a:uLnTx/>
              <a:uFillTx/>
              <a:latin typeface="Verdana"/>
              <a:ea typeface="+mn-ea"/>
              <a:cs typeface="+mn-cs"/>
            </a:endParaRPr>
          </a:p>
        </p:txBody>
      </p:sp>
      <p:pic>
        <p:nvPicPr>
          <p:cNvPr id="14" name="Pladsholder til billede 19">
            <a:extLst>
              <a:ext uri="{FF2B5EF4-FFF2-40B4-BE49-F238E27FC236}">
                <a16:creationId xmlns:a16="http://schemas.microsoft.com/office/drawing/2014/main" xmlns="" id="{7B540557-CE08-4205-99BA-48F47EEEFDFC}"/>
              </a:ext>
            </a:extLst>
          </p:cNvPr>
          <p:cNvPicPr>
            <a:picLocks noChangeAspect="1"/>
          </p:cNvPicPr>
          <p:nvPr/>
        </p:nvPicPr>
        <p:blipFill>
          <a:blip r:embed="rId4">
            <a:extLst>
              <a:ext uri="{28A0092B-C50C-407E-A947-70E740481C1C}">
                <a14:useLocalDpi xmlns:a14="http://schemas.microsoft.com/office/drawing/2010/main" val="0"/>
              </a:ext>
            </a:extLst>
          </a:blip>
          <a:srcRect l="15577" r="15577"/>
          <a:stretch>
            <a:fillRect/>
          </a:stretch>
        </p:blipFill>
        <p:spPr>
          <a:xfrm>
            <a:off x="4572000" y="1528033"/>
            <a:ext cx="4213225" cy="4853295"/>
          </a:xfrm>
          <a:prstGeom prst="rect">
            <a:avLst/>
          </a:prstGeom>
        </p:spPr>
      </p:pic>
    </p:spTree>
    <p:extLst>
      <p:ext uri="{BB962C8B-B14F-4D97-AF65-F5344CB8AC3E}">
        <p14:creationId xmlns:p14="http://schemas.microsoft.com/office/powerpoint/2010/main" val="2475361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11</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sp>
        <p:nvSpPr>
          <p:cNvPr id="12" name="Tekstboks 10">
            <a:extLst>
              <a:ext uri="{FF2B5EF4-FFF2-40B4-BE49-F238E27FC236}">
                <a16:creationId xmlns:a16="http://schemas.microsoft.com/office/drawing/2014/main" xmlns="" id="{A17132B3-EB5D-4ECD-AE9C-99A1CB74BBC3}"/>
              </a:ext>
            </a:extLst>
          </p:cNvPr>
          <p:cNvSpPr txBox="1"/>
          <p:nvPr/>
        </p:nvSpPr>
        <p:spPr>
          <a:xfrm>
            <a:off x="2203448" y="1844824"/>
            <a:ext cx="4737100" cy="3847207"/>
          </a:xfrm>
          <a:prstGeom prst="rect">
            <a:avLst/>
          </a:prstGeom>
          <a:noFill/>
        </p:spPr>
        <p:txBody>
          <a:bodyPr wrap="square" lIns="0" tIns="0" rIns="0" bIns="0" rtlCol="0">
            <a:spAutoFit/>
          </a:bodyPr>
          <a:lstStyle/>
          <a:p>
            <a:pPr>
              <a:lnSpc>
                <a:spcPct val="125000"/>
              </a:lnSpc>
            </a:pPr>
            <a:r>
              <a:rPr lang="da-DK" sz="2000" b="1" dirty="0">
                <a:solidFill>
                  <a:prstClr val="black"/>
                </a:solidFill>
                <a:latin typeface="Verdana"/>
              </a:rPr>
              <a:t>Gode råd til alle </a:t>
            </a:r>
          </a:p>
          <a:p>
            <a:pPr>
              <a:lnSpc>
                <a:spcPct val="125000"/>
              </a:lnSpc>
            </a:pPr>
            <a:endParaRPr lang="da-DK" sz="2000" b="1" dirty="0">
              <a:solidFill>
                <a:prstClr val="black"/>
              </a:solidFill>
              <a:latin typeface="Verdana"/>
            </a:endParaRPr>
          </a:p>
          <a:p>
            <a:pPr marL="285750" indent="-285750">
              <a:lnSpc>
                <a:spcPct val="125000"/>
              </a:lnSpc>
              <a:buFont typeface="Wingdings" panose="05000000000000000000" pitchFamily="2" charset="2"/>
              <a:buChar char="Ø"/>
            </a:pPr>
            <a:r>
              <a:rPr lang="da-DK" sz="1600" dirty="0">
                <a:solidFill>
                  <a:prstClr val="black"/>
                </a:solidFill>
                <a:latin typeface="Verdana"/>
              </a:rPr>
              <a:t>Oplevelsen er individuel, vær opmærksom på, at vores grænser er forskellige</a:t>
            </a:r>
          </a:p>
          <a:p>
            <a:pPr>
              <a:lnSpc>
                <a:spcPct val="125000"/>
              </a:lnSpc>
            </a:pPr>
            <a:endParaRPr lang="da-DK" sz="1600" dirty="0">
              <a:solidFill>
                <a:prstClr val="black"/>
              </a:solidFill>
              <a:latin typeface="Verdana"/>
            </a:endParaRPr>
          </a:p>
          <a:p>
            <a:pPr marL="285750" indent="-285750">
              <a:lnSpc>
                <a:spcPct val="125000"/>
              </a:lnSpc>
              <a:buFont typeface="Wingdings" panose="05000000000000000000" pitchFamily="2" charset="2"/>
              <a:buChar char="Ø"/>
            </a:pPr>
            <a:r>
              <a:rPr lang="da-DK" sz="1600" dirty="0">
                <a:solidFill>
                  <a:prstClr val="black"/>
                </a:solidFill>
                <a:latin typeface="Verdana"/>
              </a:rPr>
              <a:t>Gør dig umage for at læse andre, så du ikke overskrider grænser</a:t>
            </a:r>
          </a:p>
          <a:p>
            <a:pPr marL="285750" indent="-285750">
              <a:lnSpc>
                <a:spcPct val="125000"/>
              </a:lnSpc>
              <a:buFont typeface="Wingdings" panose="05000000000000000000" pitchFamily="2" charset="2"/>
              <a:buChar char="Ø"/>
            </a:pPr>
            <a:endParaRPr lang="da-DK" sz="1600" dirty="0">
              <a:solidFill>
                <a:prstClr val="black"/>
              </a:solidFill>
              <a:latin typeface="Verdana"/>
            </a:endParaRPr>
          </a:p>
          <a:p>
            <a:pPr marL="285750" indent="-285750">
              <a:lnSpc>
                <a:spcPct val="125000"/>
              </a:lnSpc>
              <a:buFont typeface="Wingdings" panose="05000000000000000000" pitchFamily="2" charset="2"/>
              <a:buChar char="Ø"/>
            </a:pPr>
            <a:r>
              <a:rPr lang="da-DK" sz="1600" dirty="0">
                <a:solidFill>
                  <a:srgbClr val="FF0000"/>
                </a:solidFill>
                <a:latin typeface="Verdana"/>
              </a:rPr>
              <a:t>Sig fra når dine grænser bliver overskredet</a:t>
            </a:r>
          </a:p>
          <a:p>
            <a:pPr marL="285750" indent="-285750">
              <a:lnSpc>
                <a:spcPct val="125000"/>
              </a:lnSpc>
              <a:buFont typeface="Wingdings" panose="05000000000000000000" pitchFamily="2" charset="2"/>
              <a:buChar char="Ø"/>
            </a:pPr>
            <a:endParaRPr lang="da-DK" sz="1600" dirty="0">
              <a:solidFill>
                <a:srgbClr val="FF0000"/>
              </a:solidFill>
              <a:latin typeface="Verdana"/>
            </a:endParaRPr>
          </a:p>
          <a:p>
            <a:pPr marL="285750" indent="-285750">
              <a:lnSpc>
                <a:spcPct val="125000"/>
              </a:lnSpc>
              <a:buFont typeface="Wingdings" panose="05000000000000000000" pitchFamily="2" charset="2"/>
              <a:buChar char="Ø"/>
            </a:pPr>
            <a:r>
              <a:rPr lang="da-DK" sz="1600" dirty="0">
                <a:solidFill>
                  <a:prstClr val="black"/>
                </a:solidFill>
                <a:latin typeface="Verdana"/>
              </a:rPr>
              <a:t>Respektér et nej</a:t>
            </a:r>
          </a:p>
          <a:p>
            <a:pPr marL="285750" indent="-285750">
              <a:lnSpc>
                <a:spcPct val="125000"/>
              </a:lnSpc>
              <a:buFont typeface="Wingdings" panose="05000000000000000000" pitchFamily="2" charset="2"/>
              <a:buChar char="Ø"/>
            </a:pPr>
            <a:endParaRPr lang="da-DK" sz="1600" b="1" dirty="0">
              <a:solidFill>
                <a:prstClr val="black"/>
              </a:solidFill>
              <a:latin typeface="Verdana"/>
            </a:endParaRPr>
          </a:p>
        </p:txBody>
      </p:sp>
    </p:spTree>
    <p:extLst>
      <p:ext uri="{BB962C8B-B14F-4D97-AF65-F5344CB8AC3E}">
        <p14:creationId xmlns:p14="http://schemas.microsoft.com/office/powerpoint/2010/main" val="1127058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12</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sp>
        <p:nvSpPr>
          <p:cNvPr id="12" name="Titel 10">
            <a:extLst>
              <a:ext uri="{FF2B5EF4-FFF2-40B4-BE49-F238E27FC236}">
                <a16:creationId xmlns:a16="http://schemas.microsoft.com/office/drawing/2014/main" xmlns="" id="{295437DC-DA99-4223-BED0-2EC5BC670ED8}"/>
              </a:ext>
            </a:extLst>
          </p:cNvPr>
          <p:cNvSpPr txBox="1">
            <a:spLocks/>
          </p:cNvSpPr>
          <p:nvPr/>
        </p:nvSpPr>
        <p:spPr>
          <a:xfrm>
            <a:off x="755650" y="1887198"/>
            <a:ext cx="3621088" cy="720000"/>
          </a:xfrm>
          <a:prstGeom prst="rect">
            <a:avLst/>
          </a:prstGeom>
        </p:spPr>
        <p:txBody>
          <a:bodyPr vert="horz" lIns="0" tIns="0" rIns="0" bIns="0" rtlCol="0" anchor="t" anchorCtr="0">
            <a:normAutofit/>
          </a:bodyPr>
          <a:lstStyle>
            <a:lvl1pPr algn="l" defTabSz="685800" rtl="0" eaLnBrk="1" latinLnBrk="0" hangingPunct="1">
              <a:lnSpc>
                <a:spcPct val="108000"/>
              </a:lnSpc>
              <a:spcBef>
                <a:spcPct val="0"/>
              </a:spcBef>
              <a:buNone/>
              <a:defRPr sz="2000" b="1" kern="1200">
                <a:solidFill>
                  <a:schemeClr val="tx1"/>
                </a:solidFill>
                <a:latin typeface="+mj-lt"/>
                <a:ea typeface="+mj-ea"/>
                <a:cs typeface="+mj-cs"/>
              </a:defRPr>
            </a:lvl1pPr>
          </a:lstStyle>
          <a:p>
            <a:pPr marL="0" marR="0" lvl="0" indent="0" algn="l" defTabSz="685800" rtl="0" eaLnBrk="1" fontAlgn="auto" latinLnBrk="0" hangingPunct="1">
              <a:lnSpc>
                <a:spcPct val="108000"/>
              </a:lnSpc>
              <a:spcBef>
                <a:spcPct val="0"/>
              </a:spcBef>
              <a:spcAft>
                <a:spcPts val="0"/>
              </a:spcAft>
              <a:buClrTx/>
              <a:buSzTx/>
              <a:buFontTx/>
              <a:buNone/>
              <a:tabLst/>
              <a:defRPr/>
            </a:pPr>
            <a:r>
              <a:rPr kumimoji="0" lang="da-DK" sz="2000" b="1" i="0" u="none" strike="noStrike" kern="1200" cap="none" spc="0" normalizeH="0" baseline="0" noProof="0">
                <a:ln>
                  <a:noFill/>
                </a:ln>
                <a:solidFill>
                  <a:sysClr val="windowText" lastClr="000000"/>
                </a:solidFill>
                <a:effectLst/>
                <a:uLnTx/>
                <a:uFillTx/>
                <a:latin typeface="Verdana"/>
                <a:ea typeface="+mj-ea"/>
                <a:cs typeface="+mj-cs"/>
              </a:rPr>
              <a:t>GODE RÅD TIL DEN KRÆNKEDE</a:t>
            </a:r>
            <a:endParaRPr kumimoji="0" lang="da-DK" sz="2000" b="1" i="0" u="none" strike="noStrike" kern="1200" cap="none" spc="0" normalizeH="0" baseline="0" noProof="0" dirty="0">
              <a:ln>
                <a:noFill/>
              </a:ln>
              <a:solidFill>
                <a:sysClr val="windowText" lastClr="000000"/>
              </a:solidFill>
              <a:effectLst/>
              <a:uLnTx/>
              <a:uFillTx/>
              <a:latin typeface="Verdana"/>
              <a:ea typeface="+mj-ea"/>
              <a:cs typeface="+mj-cs"/>
            </a:endParaRPr>
          </a:p>
        </p:txBody>
      </p:sp>
      <p:sp>
        <p:nvSpPr>
          <p:cNvPr id="13" name="Pladsholder til tekst 11">
            <a:extLst>
              <a:ext uri="{FF2B5EF4-FFF2-40B4-BE49-F238E27FC236}">
                <a16:creationId xmlns:a16="http://schemas.microsoft.com/office/drawing/2014/main" xmlns="" id="{87C2D83B-A661-4FDB-A45C-4BF772A5004A}"/>
              </a:ext>
            </a:extLst>
          </p:cNvPr>
          <p:cNvSpPr txBox="1">
            <a:spLocks/>
          </p:cNvSpPr>
          <p:nvPr/>
        </p:nvSpPr>
        <p:spPr>
          <a:xfrm>
            <a:off x="755651" y="2811947"/>
            <a:ext cx="3621087" cy="3928545"/>
          </a:xfrm>
          <a:prstGeom prst="rect">
            <a:avLst/>
          </a:prstGeom>
        </p:spPr>
        <p:txBody>
          <a:bodyPr vert="horz" lIns="0" tIns="0" rIns="0" bIns="0" rtlCol="0">
            <a:noAutofit/>
          </a:bodyPr>
          <a:lst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1800"/>
              </a:spcBef>
              <a:spcAft>
                <a:spcPts val="0"/>
              </a:spcAft>
              <a:buClrTx/>
              <a:buSzTx/>
              <a:buFont typeface="Verdana" panose="020B0604030504040204" pitchFamily="34" charset="0"/>
              <a:buNone/>
              <a:tabLst/>
              <a:defRPr/>
            </a:pPr>
            <a:r>
              <a:rPr kumimoji="0" lang="da-DK" sz="1200" b="1" i="0" u="none" strike="noStrike" kern="1200" cap="none" spc="0" normalizeH="0" baseline="0" noProof="0" dirty="0">
                <a:ln>
                  <a:noFill/>
                </a:ln>
                <a:solidFill>
                  <a:srgbClr val="C00000"/>
                </a:solidFill>
                <a:effectLst/>
                <a:uLnTx/>
                <a:uFillTx/>
                <a:latin typeface="Verdana"/>
                <a:ea typeface="+mn-ea"/>
                <a:cs typeface="+mn-cs"/>
              </a:rPr>
              <a:t>SIG FRA….</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Sig klart og tydeligt, at du ikke kan lide det, der sker </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Sig fra på en måde så dine signaler ikke kan misforstås</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Har du oplevet adfærden som krænkende så hold fast, selv om krænkeren måske mener, at det var harmløs sjov.</a:t>
            </a:r>
          </a:p>
          <a:p>
            <a:pPr marL="0" marR="0" lvl="0" indent="0" algn="l" defTabSz="685800" rtl="0" eaLnBrk="1" fontAlgn="auto" latinLnBrk="0" hangingPunct="1">
              <a:lnSpc>
                <a:spcPct val="125000"/>
              </a:lnSpc>
              <a:spcBef>
                <a:spcPts val="1800"/>
              </a:spcBef>
              <a:spcAft>
                <a:spcPts val="0"/>
              </a:spcAft>
              <a:buClrTx/>
              <a:buSzTx/>
              <a:buFont typeface="Verdana" panose="020B0604030504040204" pitchFamily="34" charset="0"/>
              <a:buNone/>
              <a:tabLst/>
              <a:defRPr/>
            </a:pPr>
            <a:endParaRPr kumimoji="0" lang="da-DK" sz="1200" b="1" i="0" u="none" strike="noStrike" kern="1200" cap="none" spc="0" normalizeH="0" baseline="0" noProof="0" dirty="0">
              <a:ln>
                <a:noFill/>
              </a:ln>
              <a:solidFill>
                <a:srgbClr val="C00000"/>
              </a:solidFill>
              <a:effectLst/>
              <a:uLnTx/>
              <a:uFillTx/>
              <a:latin typeface="Verdana"/>
              <a:ea typeface="+mn-ea"/>
              <a:cs typeface="+mn-cs"/>
            </a:endParaRPr>
          </a:p>
        </p:txBody>
      </p:sp>
      <p:pic>
        <p:nvPicPr>
          <p:cNvPr id="14" name="Pladsholder til billede 27">
            <a:extLst>
              <a:ext uri="{FF2B5EF4-FFF2-40B4-BE49-F238E27FC236}">
                <a16:creationId xmlns:a16="http://schemas.microsoft.com/office/drawing/2014/main" xmlns="" id="{B4AF43DE-4492-44EA-A60E-1249325561C9}"/>
              </a:ext>
            </a:extLst>
          </p:cNvPr>
          <p:cNvPicPr>
            <a:picLocks noChangeAspect="1"/>
          </p:cNvPicPr>
          <p:nvPr/>
        </p:nvPicPr>
        <p:blipFill>
          <a:blip r:embed="rId4">
            <a:extLst>
              <a:ext uri="{28A0092B-C50C-407E-A947-70E740481C1C}">
                <a14:useLocalDpi xmlns:a14="http://schemas.microsoft.com/office/drawing/2010/main" val="0"/>
              </a:ext>
            </a:extLst>
          </a:blip>
          <a:srcRect t="3425" b="3425"/>
          <a:stretch>
            <a:fillRect/>
          </a:stretch>
        </p:blipFill>
        <p:spPr>
          <a:xfrm>
            <a:off x="4572000" y="1887198"/>
            <a:ext cx="4213225" cy="2326861"/>
          </a:xfrm>
          <a:prstGeom prst="rect">
            <a:avLst/>
          </a:prstGeom>
        </p:spPr>
      </p:pic>
      <p:pic>
        <p:nvPicPr>
          <p:cNvPr id="15" name="Pladsholder til billede 28">
            <a:extLst>
              <a:ext uri="{FF2B5EF4-FFF2-40B4-BE49-F238E27FC236}">
                <a16:creationId xmlns:a16="http://schemas.microsoft.com/office/drawing/2014/main" xmlns="" id="{8726B056-8297-4F25-A8B2-C4AC8CE1786E}"/>
              </a:ext>
            </a:extLst>
          </p:cNvPr>
          <p:cNvPicPr>
            <a:picLocks noChangeAspect="1"/>
          </p:cNvPicPr>
          <p:nvPr/>
        </p:nvPicPr>
        <p:blipFill>
          <a:blip r:embed="rId5">
            <a:extLst>
              <a:ext uri="{28A0092B-C50C-407E-A947-70E740481C1C}">
                <a14:useLocalDpi xmlns:a14="http://schemas.microsoft.com/office/drawing/2010/main" val="0"/>
              </a:ext>
            </a:extLst>
          </a:blip>
          <a:srcRect t="8621" b="8621"/>
          <a:stretch>
            <a:fillRect/>
          </a:stretch>
        </p:blipFill>
        <p:spPr>
          <a:xfrm>
            <a:off x="4572000" y="4415768"/>
            <a:ext cx="4213224" cy="2325600"/>
          </a:xfrm>
          <a:prstGeom prst="rect">
            <a:avLst/>
          </a:prstGeom>
        </p:spPr>
      </p:pic>
    </p:spTree>
    <p:extLst>
      <p:ext uri="{BB962C8B-B14F-4D97-AF65-F5344CB8AC3E}">
        <p14:creationId xmlns:p14="http://schemas.microsoft.com/office/powerpoint/2010/main" val="426058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13</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sp>
        <p:nvSpPr>
          <p:cNvPr id="12" name="Titel 10">
            <a:extLst>
              <a:ext uri="{FF2B5EF4-FFF2-40B4-BE49-F238E27FC236}">
                <a16:creationId xmlns:a16="http://schemas.microsoft.com/office/drawing/2014/main" xmlns="" id="{1C1046DF-4B85-492A-A2A3-95D5B01BD51D}"/>
              </a:ext>
            </a:extLst>
          </p:cNvPr>
          <p:cNvSpPr txBox="1">
            <a:spLocks/>
          </p:cNvSpPr>
          <p:nvPr/>
        </p:nvSpPr>
        <p:spPr>
          <a:xfrm>
            <a:off x="755650" y="1268760"/>
            <a:ext cx="3600449" cy="720000"/>
          </a:xfrm>
          <a:prstGeom prst="rect">
            <a:avLst/>
          </a:prstGeom>
        </p:spPr>
        <p:txBody>
          <a:bodyPr vert="horz" lIns="0" tIns="0" rIns="0" bIns="0" rtlCol="0" anchor="t" anchorCtr="0">
            <a:normAutofit/>
          </a:bodyPr>
          <a:lstStyle>
            <a:lvl1pPr algn="l" defTabSz="685800" rtl="0" eaLnBrk="1" latinLnBrk="0" hangingPunct="1">
              <a:lnSpc>
                <a:spcPct val="108000"/>
              </a:lnSpc>
              <a:spcBef>
                <a:spcPct val="0"/>
              </a:spcBef>
              <a:buNone/>
              <a:defRPr sz="2000" b="1" kern="1200">
                <a:solidFill>
                  <a:schemeClr val="tx1"/>
                </a:solidFill>
                <a:latin typeface="+mj-lt"/>
                <a:ea typeface="+mj-ea"/>
                <a:cs typeface="+mj-cs"/>
              </a:defRPr>
            </a:lvl1pPr>
          </a:lstStyle>
          <a:p>
            <a:pPr marL="0" marR="0" lvl="0" indent="0" algn="l" defTabSz="685800" rtl="0" eaLnBrk="1" fontAlgn="auto" latinLnBrk="0" hangingPunct="1">
              <a:lnSpc>
                <a:spcPct val="108000"/>
              </a:lnSpc>
              <a:spcBef>
                <a:spcPct val="0"/>
              </a:spcBef>
              <a:spcAft>
                <a:spcPts val="0"/>
              </a:spcAft>
              <a:buClrTx/>
              <a:buSzTx/>
              <a:buFontTx/>
              <a:buNone/>
              <a:tabLst/>
              <a:defRPr/>
            </a:pPr>
            <a:r>
              <a:rPr kumimoji="0" lang="da-DK" sz="2000" b="1" i="0" u="none" strike="noStrike" kern="1200" cap="none" spc="0" normalizeH="0" baseline="0" noProof="0" dirty="0">
                <a:ln>
                  <a:noFill/>
                </a:ln>
                <a:solidFill>
                  <a:sysClr val="windowText" lastClr="000000"/>
                </a:solidFill>
                <a:effectLst/>
                <a:uLnTx/>
                <a:uFillTx/>
                <a:latin typeface="Verdana"/>
                <a:ea typeface="+mj-ea"/>
                <a:cs typeface="+mj-cs"/>
              </a:rPr>
              <a:t>HVIS DU ER </a:t>
            </a:r>
            <a:r>
              <a:rPr kumimoji="0" lang="da-DK" sz="2000" b="1" i="0" u="none" strike="noStrike" kern="1200" cap="none" spc="0" normalizeH="0" baseline="0" noProof="0" dirty="0" smtClean="0">
                <a:ln>
                  <a:noFill/>
                </a:ln>
                <a:solidFill>
                  <a:sysClr val="windowText" lastClr="000000"/>
                </a:solidFill>
                <a:effectLst/>
                <a:uLnTx/>
                <a:uFillTx/>
                <a:latin typeface="Verdana"/>
                <a:ea typeface="+mj-ea"/>
                <a:cs typeface="+mj-cs"/>
              </a:rPr>
              <a:t>KOLLEGA/KAMMERAT</a:t>
            </a:r>
            <a:endParaRPr kumimoji="0" lang="da-DK" sz="2000" b="1" i="0" u="none" strike="noStrike" kern="1200" cap="none" spc="0" normalizeH="0" baseline="0" noProof="0" dirty="0">
              <a:ln>
                <a:noFill/>
              </a:ln>
              <a:solidFill>
                <a:sysClr val="windowText" lastClr="000000"/>
              </a:solidFill>
              <a:effectLst/>
              <a:uLnTx/>
              <a:uFillTx/>
              <a:latin typeface="Verdana"/>
              <a:ea typeface="+mj-ea"/>
              <a:cs typeface="+mj-cs"/>
            </a:endParaRPr>
          </a:p>
        </p:txBody>
      </p:sp>
      <p:sp>
        <p:nvSpPr>
          <p:cNvPr id="13" name="Pladsholder til tekst 11">
            <a:extLst>
              <a:ext uri="{FF2B5EF4-FFF2-40B4-BE49-F238E27FC236}">
                <a16:creationId xmlns:a16="http://schemas.microsoft.com/office/drawing/2014/main" xmlns="" id="{3E85CF48-9340-4C78-84E1-618131AC6EF7}"/>
              </a:ext>
            </a:extLst>
          </p:cNvPr>
          <p:cNvSpPr txBox="1">
            <a:spLocks/>
          </p:cNvSpPr>
          <p:nvPr/>
        </p:nvSpPr>
        <p:spPr>
          <a:xfrm>
            <a:off x="755651" y="1899791"/>
            <a:ext cx="3600449" cy="4985593"/>
          </a:xfrm>
          <a:prstGeom prst="rect">
            <a:avLst/>
          </a:prstGeom>
        </p:spPr>
        <p:txBody>
          <a:bodyPr vert="horz" lIns="0" tIns="0" rIns="0" bIns="0" rtlCol="0">
            <a:noAutofit/>
          </a:bodyPr>
          <a:lst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1800"/>
              </a:spcBef>
              <a:spcAft>
                <a:spcPts val="0"/>
              </a:spcAft>
              <a:buClrTx/>
              <a:buSzTx/>
              <a:buFont typeface="Verdana" panose="020B0604030504040204" pitchFamily="34" charset="0"/>
              <a:buNone/>
              <a:tabLst/>
              <a:defRPr/>
            </a:pPr>
            <a:r>
              <a:rPr kumimoji="0" lang="da-DK" sz="1200" b="1" i="0" u="none" strike="noStrike" kern="1200" cap="none" spc="0" normalizeH="0" baseline="0" noProof="0" dirty="0">
                <a:ln>
                  <a:noFill/>
                </a:ln>
                <a:solidFill>
                  <a:srgbClr val="C00000"/>
                </a:solidFill>
                <a:effectLst/>
                <a:uLnTx/>
                <a:uFillTx/>
                <a:latin typeface="Verdana"/>
                <a:ea typeface="+mn-ea"/>
                <a:cs typeface="+mn-cs"/>
              </a:rPr>
              <a:t>GRIB IND….</a:t>
            </a:r>
          </a:p>
          <a:p>
            <a:pPr marL="288000" marR="0" lvl="0" indent="-288000" algn="l" defTabSz="6858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Alle har et ansvar for at gribe ind, hvis de er vidne til krænkende adfærd. </a:t>
            </a:r>
          </a:p>
          <a:p>
            <a:pPr marL="288000" marR="0" lvl="0" indent="-288000" algn="l" defTabSz="6858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Hvis du oplever, at det er svært, kan du bede din leder om at gribe ind. </a:t>
            </a:r>
          </a:p>
          <a:p>
            <a:pPr marL="288000" marR="0" lvl="0" indent="-288000" algn="l" defTabSz="6858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Det er ledelsens ansvar at stoppe kønskrænkende adfærd.</a:t>
            </a:r>
          </a:p>
          <a:p>
            <a:pPr marL="0" marR="0" lvl="0" indent="0" algn="l" defTabSz="685800" rtl="0" eaLnBrk="1" fontAlgn="auto" latinLnBrk="0" hangingPunct="1">
              <a:lnSpc>
                <a:spcPct val="125000"/>
              </a:lnSpc>
              <a:spcBef>
                <a:spcPts val="1800"/>
              </a:spcBef>
              <a:spcAft>
                <a:spcPts val="0"/>
              </a:spcAft>
              <a:buClrTx/>
              <a:buSzTx/>
              <a:buFont typeface="Verdana" panose="020B0604030504040204" pitchFamily="34" charset="0"/>
              <a:buNone/>
              <a:tabLst/>
              <a:defRPr/>
            </a:pPr>
            <a:r>
              <a:rPr kumimoji="0" lang="da-DK" sz="1200" b="1" i="0" u="none" strike="noStrike" kern="1200" cap="none" spc="0" normalizeH="0" baseline="0" noProof="0" dirty="0">
                <a:ln>
                  <a:noFill/>
                </a:ln>
                <a:solidFill>
                  <a:srgbClr val="C00000"/>
                </a:solidFill>
                <a:effectLst/>
                <a:uLnTx/>
                <a:uFillTx/>
                <a:latin typeface="Verdana"/>
                <a:ea typeface="+mn-ea"/>
                <a:cs typeface="+mn-cs"/>
              </a:rPr>
              <a:t>LYT….</a:t>
            </a:r>
          </a:p>
          <a:p>
            <a:pPr marL="288000" marR="0" lvl="0" indent="-288000" algn="l" defTabSz="685800" rtl="0" eaLnBrk="1" fontAlgn="base" latinLnBrk="0" hangingPunct="1">
              <a:lnSpc>
                <a:spcPct val="120000"/>
              </a:lnSpc>
              <a:spcBef>
                <a:spcPct val="20000"/>
              </a:spcBef>
              <a:spcAft>
                <a:spcPct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Hvis en </a:t>
            </a:r>
            <a:r>
              <a:rPr kumimoji="0" lang="da-DK" sz="1200" b="0" i="0" u="none" strike="noStrike" kern="1200" cap="none" spc="0" normalizeH="0" baseline="0" noProof="0" dirty="0" smtClean="0">
                <a:ln>
                  <a:noFill/>
                </a:ln>
                <a:solidFill>
                  <a:sysClr val="windowText" lastClr="000000"/>
                </a:solidFill>
                <a:effectLst/>
                <a:uLnTx/>
                <a:uFillTx/>
                <a:latin typeface="Verdana"/>
                <a:ea typeface="+mn-ea"/>
                <a:cs typeface="+mn-cs"/>
              </a:rPr>
              <a:t>kollega/</a:t>
            </a:r>
            <a:r>
              <a:rPr lang="da-DK" dirty="0" smtClean="0">
                <a:solidFill>
                  <a:sysClr val="windowText" lastClr="000000"/>
                </a:solidFill>
                <a:latin typeface="Verdana"/>
              </a:rPr>
              <a:t>kammerat </a:t>
            </a:r>
            <a:r>
              <a:rPr kumimoji="0" lang="da-DK" sz="1200" b="0" i="0" u="none" strike="noStrike" kern="1200" cap="none" spc="0" normalizeH="0" baseline="0" noProof="0" dirty="0" smtClean="0">
                <a:ln>
                  <a:noFill/>
                </a:ln>
                <a:solidFill>
                  <a:sysClr val="windowText" lastClr="000000"/>
                </a:solidFill>
                <a:effectLst/>
                <a:uLnTx/>
                <a:uFillTx/>
                <a:latin typeface="Verdana"/>
                <a:ea typeface="+mn-ea"/>
                <a:cs typeface="+mn-cs"/>
              </a:rPr>
              <a:t>henvender </a:t>
            </a: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sig til dig om kønskrænkende adfærd, så lyt. </a:t>
            </a:r>
          </a:p>
          <a:p>
            <a:pPr marL="288000" marR="0" lvl="0" indent="-288000" algn="l" defTabSz="685800" rtl="0" eaLnBrk="1" fontAlgn="base" latinLnBrk="0" hangingPunct="1">
              <a:lnSpc>
                <a:spcPct val="120000"/>
              </a:lnSpc>
              <a:spcBef>
                <a:spcPct val="20000"/>
              </a:spcBef>
              <a:spcAft>
                <a:spcPct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Husk det er svært for vedkommende at tale om det. </a:t>
            </a:r>
          </a:p>
          <a:p>
            <a:pPr marL="288000" marR="0" lvl="0" indent="-288000" algn="l" defTabSz="685800" rtl="0" eaLnBrk="1" fontAlgn="base" latinLnBrk="0" hangingPunct="1">
              <a:lnSpc>
                <a:spcPct val="120000"/>
              </a:lnSpc>
              <a:spcBef>
                <a:spcPct val="20000"/>
              </a:spcBef>
              <a:spcAft>
                <a:spcPct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Find ud af, hvad den krænkede synes, der skal ske. </a:t>
            </a:r>
          </a:p>
          <a:p>
            <a:pPr marL="288000" marR="0" lvl="0" indent="-288000" algn="l" defTabSz="685800" rtl="0" eaLnBrk="1" fontAlgn="base" latinLnBrk="0" hangingPunct="1">
              <a:lnSpc>
                <a:spcPct val="120000"/>
              </a:lnSpc>
              <a:spcBef>
                <a:spcPct val="20000"/>
              </a:spcBef>
              <a:spcAft>
                <a:spcPct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Sørg for at den krænkede ikke bliver isoleret. </a:t>
            </a:r>
          </a:p>
          <a:p>
            <a:pPr marL="288000" marR="0" lvl="0" indent="-288000" algn="l" defTabSz="685800" rtl="0" eaLnBrk="1" fontAlgn="base" latinLnBrk="0" hangingPunct="1">
              <a:lnSpc>
                <a:spcPct val="120000"/>
              </a:lnSpc>
              <a:spcBef>
                <a:spcPct val="20000"/>
              </a:spcBef>
              <a:spcAft>
                <a:spcPct val="0"/>
              </a:spcAft>
              <a:buClrTx/>
              <a:buSzTx/>
              <a:buFont typeface="Wingdings" panose="05000000000000000000" pitchFamily="2" charset="2"/>
              <a:buChar char="Ø"/>
              <a:tabLst/>
              <a:defRPr/>
            </a:pP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HENVIS TIL HJÆLP HOS </a:t>
            </a:r>
            <a:r>
              <a:rPr lang="da-DK" dirty="0">
                <a:solidFill>
                  <a:sysClr val="windowText" lastClr="000000"/>
                </a:solidFill>
                <a:latin typeface="Verdana"/>
              </a:rPr>
              <a:t>DISTRIKT ELLER VÆRN</a:t>
            </a:r>
            <a:r>
              <a:rPr kumimoji="0" lang="da-DK" sz="1200" b="0" i="0" u="none" strike="noStrike" kern="1200" cap="none" spc="0" normalizeH="0" baseline="0" noProof="0" dirty="0">
                <a:ln>
                  <a:noFill/>
                </a:ln>
                <a:solidFill>
                  <a:sysClr val="windowText" lastClr="000000"/>
                </a:solidFill>
                <a:effectLst/>
                <a:uLnTx/>
                <a:uFillTx/>
                <a:latin typeface="Verdana"/>
                <a:ea typeface="+mn-ea"/>
                <a:cs typeface="+mn-cs"/>
              </a:rPr>
              <a:t>.</a:t>
            </a:r>
          </a:p>
          <a:p>
            <a:pPr marL="0" marR="0" lvl="0" indent="0" algn="l" defTabSz="685800" rtl="0" eaLnBrk="1" fontAlgn="auto" latinLnBrk="0" hangingPunct="1">
              <a:lnSpc>
                <a:spcPct val="125000"/>
              </a:lnSpc>
              <a:spcBef>
                <a:spcPts val="1800"/>
              </a:spcBef>
              <a:spcAft>
                <a:spcPts val="0"/>
              </a:spcAft>
              <a:buClrTx/>
              <a:buSzTx/>
              <a:buFont typeface="Verdana" panose="020B0604030504040204" pitchFamily="34" charset="0"/>
              <a:buNone/>
              <a:tabLst/>
              <a:defRPr/>
            </a:pPr>
            <a:endParaRPr kumimoji="0" lang="da-DK" sz="1200" b="0" i="0" u="none" strike="noStrike" kern="1200" cap="none" spc="0" normalizeH="0" baseline="0" noProof="0" dirty="0">
              <a:ln>
                <a:noFill/>
              </a:ln>
              <a:solidFill>
                <a:sysClr val="windowText" lastClr="000000"/>
              </a:solidFill>
              <a:effectLst/>
              <a:uLnTx/>
              <a:uFillTx/>
              <a:latin typeface="Verdana"/>
              <a:ea typeface="+mn-ea"/>
              <a:cs typeface="+mn-cs"/>
            </a:endParaRPr>
          </a:p>
        </p:txBody>
      </p:sp>
      <p:pic>
        <p:nvPicPr>
          <p:cNvPr id="14" name="Pladsholder til billede 1">
            <a:extLst>
              <a:ext uri="{FF2B5EF4-FFF2-40B4-BE49-F238E27FC236}">
                <a16:creationId xmlns:a16="http://schemas.microsoft.com/office/drawing/2014/main" xmlns="" id="{E449CBA2-B6F9-434D-936F-7417EC58011E}"/>
              </a:ext>
            </a:extLst>
          </p:cNvPr>
          <p:cNvPicPr>
            <a:picLocks noChangeAspect="1"/>
          </p:cNvPicPr>
          <p:nvPr/>
        </p:nvPicPr>
        <p:blipFill>
          <a:blip r:embed="rId4">
            <a:extLst>
              <a:ext uri="{28A0092B-C50C-407E-A947-70E740481C1C}">
                <a14:useLocalDpi xmlns:a14="http://schemas.microsoft.com/office/drawing/2010/main" val="0"/>
              </a:ext>
            </a:extLst>
          </a:blip>
          <a:srcRect l="21220" r="21220"/>
          <a:stretch>
            <a:fillRect/>
          </a:stretch>
        </p:blipFill>
        <p:spPr>
          <a:xfrm>
            <a:off x="4572000" y="1484014"/>
            <a:ext cx="4213225" cy="4853295"/>
          </a:xfrm>
          <a:prstGeom prst="rect">
            <a:avLst/>
          </a:prstGeom>
        </p:spPr>
      </p:pic>
    </p:spTree>
    <p:extLst>
      <p:ext uri="{BB962C8B-B14F-4D97-AF65-F5344CB8AC3E}">
        <p14:creationId xmlns:p14="http://schemas.microsoft.com/office/powerpoint/2010/main" val="154645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14</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sp>
        <p:nvSpPr>
          <p:cNvPr id="12" name="Titel 1">
            <a:extLst>
              <a:ext uri="{FF2B5EF4-FFF2-40B4-BE49-F238E27FC236}">
                <a16:creationId xmlns:a16="http://schemas.microsoft.com/office/drawing/2014/main" xmlns="" id="{E226903E-71D7-45BE-94D8-43570B123BEB}"/>
              </a:ext>
            </a:extLst>
          </p:cNvPr>
          <p:cNvSpPr txBox="1">
            <a:spLocks/>
          </p:cNvSpPr>
          <p:nvPr/>
        </p:nvSpPr>
        <p:spPr>
          <a:xfrm>
            <a:off x="395536" y="954208"/>
            <a:ext cx="8533779" cy="802717"/>
          </a:xfrm>
          <a:prstGeom prst="rect">
            <a:avLst/>
          </a:prstGeom>
          <a:noFill/>
        </p:spPr>
        <p:txBody>
          <a:bodyPr vert="horz" wrap="square" lIns="0" tIns="0" rIns="0" bIns="0" rtlCol="0" anchor="ctr" anchorCtr="0">
            <a:noAutofit/>
          </a:bodyPr>
          <a:lstStyle>
            <a:lvl1pPr algn="r" defTabSz="685800" rtl="0" eaLnBrk="1" latinLnBrk="0" hangingPunct="1">
              <a:lnSpc>
                <a:spcPct val="102000"/>
              </a:lnSpc>
              <a:spcBef>
                <a:spcPct val="0"/>
              </a:spcBef>
              <a:buNone/>
              <a:defRPr sz="2800" b="1" kern="1200">
                <a:solidFill>
                  <a:schemeClr val="bg1"/>
                </a:solidFill>
                <a:latin typeface="+mj-lt"/>
                <a:ea typeface="+mj-ea"/>
                <a:cs typeface="+mj-cs"/>
              </a:defRPr>
            </a:lvl1pPr>
          </a:lstStyle>
          <a:p>
            <a:pPr marL="0" marR="0" lvl="0" indent="0" algn="ctr" defTabSz="685800" rtl="0" eaLnBrk="1" fontAlgn="auto" latinLnBrk="0" hangingPunct="1">
              <a:lnSpc>
                <a:spcPct val="102000"/>
              </a:lnSpc>
              <a:spcBef>
                <a:spcPct val="0"/>
              </a:spcBef>
              <a:spcAft>
                <a:spcPts val="0"/>
              </a:spcAft>
              <a:buClrTx/>
              <a:buSzTx/>
              <a:buFontTx/>
              <a:buNone/>
              <a:tabLst/>
              <a:defRPr/>
            </a:pPr>
            <a:r>
              <a:rPr kumimoji="0" lang="da-DK" sz="1600" b="1" i="0" u="none" strike="noStrike" kern="1200" cap="none" spc="0" normalizeH="0" baseline="0" noProof="0" dirty="0">
                <a:ln>
                  <a:noFill/>
                </a:ln>
                <a:solidFill>
                  <a:sysClr val="window" lastClr="FFFFFF"/>
                </a:solidFill>
                <a:effectLst/>
                <a:uLnTx/>
                <a:uFillTx/>
                <a:latin typeface="Verdana"/>
                <a:ea typeface="+mj-ea"/>
                <a:cs typeface="+mj-cs"/>
              </a:rPr>
              <a:t>SPØRGSMÅL TIL DEBAT</a:t>
            </a:r>
            <a:r>
              <a:rPr kumimoji="0" lang="da-DK" sz="1400" b="1" i="0" u="none" strike="noStrike" kern="1200" cap="none" spc="0" normalizeH="0" baseline="0" noProof="0" dirty="0">
                <a:ln>
                  <a:noFill/>
                </a:ln>
                <a:solidFill>
                  <a:sysClr val="window" lastClr="FFFFFF"/>
                </a:solidFill>
                <a:effectLst/>
                <a:uLnTx/>
                <a:uFillTx/>
                <a:latin typeface="Verdana"/>
                <a:ea typeface="+mj-ea"/>
                <a:cs typeface="+mj-cs"/>
              </a:rPr>
              <a:t/>
            </a:r>
            <a:br>
              <a:rPr kumimoji="0" lang="da-DK" sz="1400" b="1" i="0" u="none" strike="noStrike" kern="1200" cap="none" spc="0" normalizeH="0" baseline="0" noProof="0" dirty="0">
                <a:ln>
                  <a:noFill/>
                </a:ln>
                <a:solidFill>
                  <a:sysClr val="window" lastClr="FFFFFF"/>
                </a:solidFill>
                <a:effectLst/>
                <a:uLnTx/>
                <a:uFillTx/>
                <a:latin typeface="Verdana"/>
                <a:ea typeface="+mj-ea"/>
                <a:cs typeface="+mj-cs"/>
              </a:rPr>
            </a:br>
            <a:r>
              <a:rPr kumimoji="0" lang="da-DK" sz="1400" b="1" i="0" u="none" strike="noStrike" kern="1200" cap="none" spc="0" normalizeH="0" baseline="0" noProof="0" dirty="0">
                <a:ln>
                  <a:noFill/>
                </a:ln>
                <a:solidFill>
                  <a:sysClr val="window" lastClr="FFFFFF"/>
                </a:solidFill>
                <a:effectLst/>
                <a:uLnTx/>
                <a:uFillTx/>
                <a:latin typeface="Verdana"/>
                <a:ea typeface="+mj-ea"/>
                <a:cs typeface="+mj-cs"/>
              </a:rPr>
              <a:t/>
            </a:r>
            <a:br>
              <a:rPr kumimoji="0" lang="da-DK" sz="1400" b="1" i="0" u="none" strike="noStrike" kern="1200" cap="none" spc="0" normalizeH="0" baseline="0" noProof="0" dirty="0">
                <a:ln>
                  <a:noFill/>
                </a:ln>
                <a:solidFill>
                  <a:sysClr val="window" lastClr="FFFFFF"/>
                </a:solidFill>
                <a:effectLst/>
                <a:uLnTx/>
                <a:uFillTx/>
                <a:latin typeface="Verdana"/>
                <a:ea typeface="+mj-ea"/>
                <a:cs typeface="+mj-cs"/>
              </a:rPr>
            </a:br>
            <a:r>
              <a:rPr kumimoji="0" lang="da-DK" sz="1400" b="1" i="0" u="none" strike="noStrike" kern="1200" cap="none" spc="0" normalizeH="0" baseline="0" noProof="0" dirty="0">
                <a:ln>
                  <a:noFill/>
                </a:ln>
                <a:solidFill>
                  <a:sysClr val="window" lastClr="FFFFFF"/>
                </a:solidFill>
                <a:effectLst/>
                <a:uLnTx/>
                <a:uFillTx/>
                <a:latin typeface="Verdana"/>
                <a:ea typeface="+mj-ea"/>
                <a:cs typeface="+mj-cs"/>
              </a:rPr>
              <a:t>Hvordan vil I fremme et respektfuldt samarbejde?</a:t>
            </a:r>
          </a:p>
        </p:txBody>
      </p:sp>
      <p:pic>
        <p:nvPicPr>
          <p:cNvPr id="13" name="Billede 12">
            <a:extLst>
              <a:ext uri="{FF2B5EF4-FFF2-40B4-BE49-F238E27FC236}">
                <a16:creationId xmlns:a16="http://schemas.microsoft.com/office/drawing/2014/main" xmlns="" id="{281D2C16-D2BA-40C6-8462-E807EF900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5536" y="2268390"/>
            <a:ext cx="3828129" cy="3828129"/>
          </a:xfrm>
          <a:prstGeom prst="parallelogram">
            <a:avLst>
              <a:gd name="adj" fmla="val 21701"/>
            </a:avLst>
          </a:prstGeom>
          <a:ln>
            <a:noFill/>
          </a:ln>
        </p:spPr>
      </p:pic>
      <p:sp>
        <p:nvSpPr>
          <p:cNvPr id="14" name="Rektangel 13">
            <a:extLst>
              <a:ext uri="{FF2B5EF4-FFF2-40B4-BE49-F238E27FC236}">
                <a16:creationId xmlns:a16="http://schemas.microsoft.com/office/drawing/2014/main" xmlns="" id="{D37AFC41-D253-4B87-8F77-C65A57EB24D3}"/>
              </a:ext>
            </a:extLst>
          </p:cNvPr>
          <p:cNvSpPr/>
          <p:nvPr/>
        </p:nvSpPr>
        <p:spPr>
          <a:xfrm>
            <a:off x="4283968" y="2355850"/>
            <a:ext cx="4645347" cy="4078039"/>
          </a:xfrm>
          <a:prstGeom prst="rect">
            <a:avLst/>
          </a:prstGeom>
        </p:spPr>
        <p:txBody>
          <a:bodyPr wrap="square">
            <a:spAutoFit/>
          </a:bodyPr>
          <a:lstStyle/>
          <a:p>
            <a:pPr marL="285750" indent="-285750">
              <a:buFont typeface="Wingdings" panose="05000000000000000000" pitchFamily="2" charset="2"/>
              <a:buChar char="§"/>
            </a:pPr>
            <a:r>
              <a:rPr lang="da-DK" sz="1400" dirty="0">
                <a:solidFill>
                  <a:prstClr val="white"/>
                </a:solidFill>
                <a:latin typeface="Verdana"/>
              </a:rPr>
              <a:t>Hvordan kan vi arbejde på, at vi tør at sige fra overfor hinanden, og ikke mindst at de nye tør sige fra over for de ældstes kultur og omgangstone?</a:t>
            </a:r>
          </a:p>
          <a:p>
            <a:pPr marL="285750" indent="-285750">
              <a:buFont typeface="Wingdings" panose="05000000000000000000" pitchFamily="2" charset="2"/>
              <a:buChar char="§"/>
            </a:pPr>
            <a:endParaRPr lang="da-DK" sz="1400" dirty="0">
              <a:solidFill>
                <a:prstClr val="white"/>
              </a:solidFill>
              <a:latin typeface="Verdana"/>
            </a:endParaRPr>
          </a:p>
          <a:p>
            <a:pPr marL="285750" indent="-285750">
              <a:buFont typeface="Wingdings" panose="05000000000000000000" pitchFamily="2" charset="2"/>
              <a:buChar char="§"/>
            </a:pPr>
            <a:r>
              <a:rPr lang="da-DK" sz="1400" dirty="0">
                <a:solidFill>
                  <a:prstClr val="white"/>
                </a:solidFill>
                <a:latin typeface="Verdana"/>
              </a:rPr>
              <a:t>Hvordan kan vi blive bedre til at aflæse hinanden?</a:t>
            </a:r>
          </a:p>
          <a:p>
            <a:pPr marL="285750" indent="-285750">
              <a:buFont typeface="Wingdings" panose="05000000000000000000" pitchFamily="2" charset="2"/>
              <a:buChar char="§"/>
            </a:pPr>
            <a:endParaRPr lang="da-DK" sz="1400" dirty="0">
              <a:solidFill>
                <a:prstClr val="white"/>
              </a:solidFill>
              <a:latin typeface="Verdana"/>
            </a:endParaRPr>
          </a:p>
          <a:p>
            <a:pPr marL="285750" indent="-285750">
              <a:buFont typeface="Wingdings" panose="05000000000000000000" pitchFamily="2" charset="2"/>
              <a:buChar char="§"/>
            </a:pPr>
            <a:r>
              <a:rPr lang="da-DK" sz="1400" dirty="0">
                <a:solidFill>
                  <a:prstClr val="white"/>
                </a:solidFill>
                <a:latin typeface="Verdana"/>
              </a:rPr>
              <a:t>Hvordan kan man se, om der er respekt for hinanden i gruppen?</a:t>
            </a:r>
          </a:p>
          <a:p>
            <a:pPr marL="285750" indent="-285750">
              <a:buFont typeface="Wingdings" panose="05000000000000000000" pitchFamily="2" charset="2"/>
              <a:buChar char="§"/>
            </a:pPr>
            <a:endParaRPr lang="da-DK" sz="1400" dirty="0">
              <a:solidFill>
                <a:prstClr val="white"/>
              </a:solidFill>
              <a:latin typeface="Verdana"/>
            </a:endParaRPr>
          </a:p>
          <a:p>
            <a:pPr marL="285750" indent="-285750">
              <a:buFont typeface="Wingdings" panose="05000000000000000000" pitchFamily="2" charset="2"/>
              <a:buChar char="§"/>
            </a:pPr>
            <a:r>
              <a:rPr lang="da-DK" sz="1400" dirty="0">
                <a:solidFill>
                  <a:prstClr val="white"/>
                </a:solidFill>
                <a:latin typeface="Verdana"/>
              </a:rPr>
              <a:t>Kan vi lave spilleregler?</a:t>
            </a:r>
          </a:p>
          <a:p>
            <a:pPr marL="285750" indent="-285750">
              <a:lnSpc>
                <a:spcPct val="130000"/>
              </a:lnSpc>
              <a:buFont typeface="Wingdings" panose="05000000000000000000" pitchFamily="2" charset="2"/>
              <a:buChar char="§"/>
            </a:pPr>
            <a:endParaRPr lang="da-DK" sz="1400" dirty="0">
              <a:solidFill>
                <a:prstClr val="white"/>
              </a:solidFill>
              <a:latin typeface="Verdana"/>
            </a:endParaRPr>
          </a:p>
          <a:p>
            <a:pPr marL="285750" indent="-285750">
              <a:lnSpc>
                <a:spcPct val="130000"/>
              </a:lnSpc>
              <a:buFont typeface="Wingdings" panose="05000000000000000000" pitchFamily="2" charset="2"/>
              <a:buChar char="§"/>
            </a:pPr>
            <a:r>
              <a:rPr lang="da-DK" sz="1400" dirty="0">
                <a:solidFill>
                  <a:prstClr val="white"/>
                </a:solidFill>
                <a:latin typeface="Verdana"/>
              </a:rPr>
              <a:t>Hvornår er det ok at sige fra? </a:t>
            </a:r>
          </a:p>
          <a:p>
            <a:pPr marL="285750" indent="-285750">
              <a:lnSpc>
                <a:spcPct val="130000"/>
              </a:lnSpc>
              <a:buFont typeface="Wingdings" panose="05000000000000000000" pitchFamily="2" charset="2"/>
              <a:buChar char="§"/>
            </a:pPr>
            <a:endParaRPr lang="da-DK" sz="1400" dirty="0">
              <a:solidFill>
                <a:prstClr val="white"/>
              </a:solidFill>
              <a:latin typeface="Verdana"/>
            </a:endParaRPr>
          </a:p>
          <a:p>
            <a:pPr marL="285750" indent="-285750">
              <a:lnSpc>
                <a:spcPct val="130000"/>
              </a:lnSpc>
              <a:buFont typeface="Wingdings" panose="05000000000000000000" pitchFamily="2" charset="2"/>
              <a:buChar char="§"/>
            </a:pPr>
            <a:r>
              <a:rPr lang="da-DK" sz="1400" dirty="0">
                <a:solidFill>
                  <a:prstClr val="white"/>
                </a:solidFill>
                <a:latin typeface="Verdana"/>
              </a:rPr>
              <a:t>Hvordan håndterer vi det, når det er svært?</a:t>
            </a:r>
            <a:br>
              <a:rPr lang="da-DK" sz="1400" dirty="0">
                <a:solidFill>
                  <a:prstClr val="white"/>
                </a:solidFill>
                <a:latin typeface="Verdana"/>
              </a:rPr>
            </a:br>
            <a:endParaRPr lang="da-DK" sz="1400" dirty="0">
              <a:solidFill>
                <a:prstClr val="white"/>
              </a:solidFill>
              <a:latin typeface="Verdana"/>
            </a:endParaRPr>
          </a:p>
        </p:txBody>
      </p:sp>
    </p:spTree>
    <p:extLst>
      <p:ext uri="{BB962C8B-B14F-4D97-AF65-F5344CB8AC3E}">
        <p14:creationId xmlns:p14="http://schemas.microsoft.com/office/powerpoint/2010/main" val="1635675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15</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pic>
        <p:nvPicPr>
          <p:cNvPr id="12" name="Picture 4">
            <a:extLst>
              <a:ext uri="{FF2B5EF4-FFF2-40B4-BE49-F238E27FC236}">
                <a16:creationId xmlns:a16="http://schemas.microsoft.com/office/drawing/2014/main" xmlns="" id="{69CF61EC-0A19-421B-AA4E-1A87F537712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5576" y="1396280"/>
            <a:ext cx="7407997" cy="5348574"/>
          </a:xfrm>
          <a:prstGeom prst="rect">
            <a:avLst/>
          </a:prstGeom>
          <a:noFill/>
        </p:spPr>
      </p:pic>
      <p:sp>
        <p:nvSpPr>
          <p:cNvPr id="14" name="Pladsholder til tekst 2">
            <a:extLst>
              <a:ext uri="{FF2B5EF4-FFF2-40B4-BE49-F238E27FC236}">
                <a16:creationId xmlns:a16="http://schemas.microsoft.com/office/drawing/2014/main" xmlns="" id="{B3A06199-FF33-433F-AA52-7C1B684A55EA}"/>
              </a:ext>
            </a:extLst>
          </p:cNvPr>
          <p:cNvSpPr txBox="1">
            <a:spLocks/>
          </p:cNvSpPr>
          <p:nvPr/>
        </p:nvSpPr>
        <p:spPr>
          <a:xfrm>
            <a:off x="870505" y="1451955"/>
            <a:ext cx="7178138" cy="627311"/>
          </a:xfrm>
          <a:prstGeom prst="rect">
            <a:avLst/>
          </a:prstGeom>
          <a:solidFill>
            <a:srgbClr val="F5821E"/>
          </a:solidFill>
        </p:spPr>
        <p:txBody>
          <a:bodyPr vert="horz" wrap="square" lIns="288000" tIns="180000" rIns="288000" bIns="144000" rtlCol="0" anchor="b" anchorCtr="0">
            <a:spAutoFit/>
          </a:bodyPr>
          <a:lstStyle>
            <a:lvl1pPr marL="0" indent="0" algn="l" defTabSz="685800" rtl="0" eaLnBrk="1" latinLnBrk="0" hangingPunct="1">
              <a:lnSpc>
                <a:spcPct val="107000"/>
              </a:lnSpc>
              <a:spcBef>
                <a:spcPts val="0"/>
              </a:spcBef>
              <a:buFont typeface="Arial" panose="020B0604020202020204" pitchFamily="34" charset="0"/>
              <a:buChar char="​"/>
              <a:defRPr sz="1400" b="1" kern="1200">
                <a:solidFill>
                  <a:schemeClr val="bg1"/>
                </a:solidFill>
                <a:latin typeface="+mn-lt"/>
                <a:ea typeface="+mn-ea"/>
                <a:cs typeface="+mn-cs"/>
              </a:defRPr>
            </a:lvl1pPr>
            <a:lvl2pPr marL="0" indent="0" algn="l" defTabSz="685800" rtl="0" eaLnBrk="1" latinLnBrk="0" hangingPunct="1">
              <a:lnSpc>
                <a:spcPct val="125000"/>
              </a:lnSpc>
              <a:spcBef>
                <a:spcPts val="1500"/>
              </a:spcBef>
              <a:buFont typeface="Arial" panose="020B0604020202020204" pitchFamily="34" charset="0"/>
              <a:buChar char="​"/>
              <a:defRPr sz="1000" kern="1200">
                <a:solidFill>
                  <a:schemeClr val="bg1"/>
                </a:solidFill>
                <a:latin typeface="+mn-lt"/>
                <a:ea typeface="+mn-ea"/>
                <a:cs typeface="+mn-cs"/>
              </a:defRPr>
            </a:lvl2pPr>
            <a:lvl3pPr marL="180000" indent="-180000" algn="l" defTabSz="685800" rtl="0" eaLnBrk="1" latinLnBrk="0" hangingPunct="1">
              <a:lnSpc>
                <a:spcPct val="125000"/>
              </a:lnSpc>
              <a:spcBef>
                <a:spcPts val="1500"/>
              </a:spcBef>
              <a:buFont typeface="Verdana" panose="020B0604030504040204" pitchFamily="34" charset="0"/>
              <a:buChar char="●"/>
              <a:defRPr sz="1000" kern="1200">
                <a:solidFill>
                  <a:schemeClr val="bg1"/>
                </a:solidFill>
                <a:latin typeface="+mn-lt"/>
                <a:ea typeface="+mn-ea"/>
                <a:cs typeface="+mn-cs"/>
              </a:defRPr>
            </a:lvl3pPr>
            <a:lvl4pPr marL="360000" indent="-180000" algn="l" defTabSz="685800" rtl="0" eaLnBrk="1" latinLnBrk="0" hangingPunct="1">
              <a:lnSpc>
                <a:spcPct val="125000"/>
              </a:lnSpc>
              <a:spcBef>
                <a:spcPts val="1500"/>
              </a:spcBef>
              <a:buFont typeface="Verdana" panose="020B0604030504040204" pitchFamily="34" charset="0"/>
              <a:buChar char="●"/>
              <a:defRPr sz="1000" kern="1200">
                <a:solidFill>
                  <a:schemeClr val="bg1"/>
                </a:solidFill>
                <a:latin typeface="+mn-lt"/>
                <a:ea typeface="+mn-ea"/>
                <a:cs typeface="+mn-cs"/>
              </a:defRPr>
            </a:lvl4pPr>
            <a:lvl5pPr marL="540000" indent="-180000" algn="l" defTabSz="685800" rtl="0" eaLnBrk="1" latinLnBrk="0" hangingPunct="1">
              <a:lnSpc>
                <a:spcPct val="125000"/>
              </a:lnSpc>
              <a:spcBef>
                <a:spcPts val="1500"/>
              </a:spcBef>
              <a:buFont typeface="Verdana" panose="020B0604030504040204" pitchFamily="34" charset="0"/>
              <a:buChar char="●"/>
              <a:defRPr sz="1000" kern="1200">
                <a:solidFill>
                  <a:schemeClr val="bg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6858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da-DK" sz="2000" b="1" i="0" u="none" strike="noStrike" kern="1200" cap="none" spc="0" normalizeH="0" baseline="0" noProof="0" dirty="0">
                <a:ln>
                  <a:noFill/>
                </a:ln>
                <a:solidFill>
                  <a:sysClr val="window" lastClr="FFFFFF"/>
                </a:solidFill>
                <a:effectLst/>
                <a:uLnTx/>
                <a:uFillTx/>
                <a:latin typeface="Verdana"/>
                <a:ea typeface="+mn-ea"/>
                <a:cs typeface="+mn-cs"/>
              </a:rPr>
              <a:t>Har du spørgsmål eller brug for hjælp?</a:t>
            </a:r>
          </a:p>
        </p:txBody>
      </p:sp>
      <p:sp>
        <p:nvSpPr>
          <p:cNvPr id="15" name="Pladsholder til tekst 2">
            <a:extLst>
              <a:ext uri="{FF2B5EF4-FFF2-40B4-BE49-F238E27FC236}">
                <a16:creationId xmlns:a16="http://schemas.microsoft.com/office/drawing/2014/main" xmlns="" id="{2B7E7D24-F9FB-4F15-B861-88CDE7B9F251}"/>
              </a:ext>
            </a:extLst>
          </p:cNvPr>
          <p:cNvSpPr txBox="1">
            <a:spLocks/>
          </p:cNvSpPr>
          <p:nvPr/>
        </p:nvSpPr>
        <p:spPr>
          <a:xfrm>
            <a:off x="4648869" y="4653864"/>
            <a:ext cx="3399774" cy="1986336"/>
          </a:xfrm>
          <a:prstGeom prst="rect">
            <a:avLst/>
          </a:prstGeom>
          <a:solidFill>
            <a:srgbClr val="F5821E"/>
          </a:solidFill>
        </p:spPr>
        <p:txBody>
          <a:bodyPr vert="horz" wrap="square" lIns="288000" tIns="180000" rIns="288000" bIns="144000" rtlCol="0" anchor="b" anchorCtr="0">
            <a:spAutoFit/>
          </a:bodyPr>
          <a:lstStyle>
            <a:lvl1pPr marL="0" indent="0" algn="l" defTabSz="685800" rtl="0" eaLnBrk="1" latinLnBrk="0" hangingPunct="1">
              <a:lnSpc>
                <a:spcPct val="107000"/>
              </a:lnSpc>
              <a:spcBef>
                <a:spcPts val="0"/>
              </a:spcBef>
              <a:buFont typeface="Arial" panose="020B0604020202020204" pitchFamily="34" charset="0"/>
              <a:buChar char="​"/>
              <a:defRPr sz="1400" b="1" kern="1200">
                <a:solidFill>
                  <a:schemeClr val="bg1"/>
                </a:solidFill>
                <a:latin typeface="+mn-lt"/>
                <a:ea typeface="+mn-ea"/>
                <a:cs typeface="+mn-cs"/>
              </a:defRPr>
            </a:lvl1pPr>
            <a:lvl2pPr marL="0" indent="0" algn="l" defTabSz="685800" rtl="0" eaLnBrk="1" latinLnBrk="0" hangingPunct="1">
              <a:lnSpc>
                <a:spcPct val="125000"/>
              </a:lnSpc>
              <a:spcBef>
                <a:spcPts val="1500"/>
              </a:spcBef>
              <a:buFont typeface="Arial" panose="020B0604020202020204" pitchFamily="34" charset="0"/>
              <a:buChar char="​"/>
              <a:defRPr sz="1000" kern="1200">
                <a:solidFill>
                  <a:schemeClr val="bg1"/>
                </a:solidFill>
                <a:latin typeface="+mn-lt"/>
                <a:ea typeface="+mn-ea"/>
                <a:cs typeface="+mn-cs"/>
              </a:defRPr>
            </a:lvl2pPr>
            <a:lvl3pPr marL="180000" indent="-180000" algn="l" defTabSz="685800" rtl="0" eaLnBrk="1" latinLnBrk="0" hangingPunct="1">
              <a:lnSpc>
                <a:spcPct val="125000"/>
              </a:lnSpc>
              <a:spcBef>
                <a:spcPts val="1500"/>
              </a:spcBef>
              <a:buFont typeface="Verdana" panose="020B0604030504040204" pitchFamily="34" charset="0"/>
              <a:buChar char="●"/>
              <a:defRPr sz="1000" kern="1200">
                <a:solidFill>
                  <a:schemeClr val="bg1"/>
                </a:solidFill>
                <a:latin typeface="+mn-lt"/>
                <a:ea typeface="+mn-ea"/>
                <a:cs typeface="+mn-cs"/>
              </a:defRPr>
            </a:lvl3pPr>
            <a:lvl4pPr marL="360000" indent="-180000" algn="l" defTabSz="685800" rtl="0" eaLnBrk="1" latinLnBrk="0" hangingPunct="1">
              <a:lnSpc>
                <a:spcPct val="125000"/>
              </a:lnSpc>
              <a:spcBef>
                <a:spcPts val="1500"/>
              </a:spcBef>
              <a:buFont typeface="Verdana" panose="020B0604030504040204" pitchFamily="34" charset="0"/>
              <a:buChar char="●"/>
              <a:defRPr sz="1000" kern="1200">
                <a:solidFill>
                  <a:schemeClr val="bg1"/>
                </a:solidFill>
                <a:latin typeface="+mn-lt"/>
                <a:ea typeface="+mn-ea"/>
                <a:cs typeface="+mn-cs"/>
              </a:defRPr>
            </a:lvl4pPr>
            <a:lvl5pPr marL="540000" indent="-180000" algn="l" defTabSz="685800" rtl="0" eaLnBrk="1" latinLnBrk="0" hangingPunct="1">
              <a:lnSpc>
                <a:spcPct val="125000"/>
              </a:lnSpc>
              <a:spcBef>
                <a:spcPts val="1500"/>
              </a:spcBef>
              <a:buFont typeface="Verdana" panose="020B0604030504040204" pitchFamily="34" charset="0"/>
              <a:buChar char="●"/>
              <a:defRPr sz="1000" kern="1200">
                <a:solidFill>
                  <a:schemeClr val="bg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6858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da-DK" sz="1600" dirty="0">
                <a:solidFill>
                  <a:sysClr val="window" lastClr="FFFFFF"/>
                </a:solidFill>
                <a:latin typeface="Verdana"/>
              </a:rPr>
              <a:t>Som frivillig kan du altid kontakte:</a:t>
            </a:r>
          </a:p>
          <a:p>
            <a:pPr marL="0" marR="0" lvl="0" indent="0" algn="l" defTabSz="6858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da-DK" dirty="0">
              <a:solidFill>
                <a:sysClr val="window" lastClr="FFFFFF"/>
              </a:solidFill>
              <a:latin typeface="Verdana"/>
            </a:endParaRPr>
          </a:p>
          <a:p>
            <a:pPr marL="285750" lvl="0" indent="-285750">
              <a:buFont typeface="Wingdings" panose="05000000000000000000" pitchFamily="2" charset="2"/>
              <a:buChar char="§"/>
              <a:defRPr/>
            </a:pPr>
            <a:r>
              <a:rPr lang="da-DK" dirty="0">
                <a:solidFill>
                  <a:sysClr val="window" lastClr="FFFFFF"/>
                </a:solidFill>
                <a:latin typeface="Verdana"/>
              </a:rPr>
              <a:t>Din nærmeste fører/chef</a:t>
            </a:r>
          </a:p>
          <a:p>
            <a:pPr marL="285750" lvl="0" indent="-285750">
              <a:buFont typeface="Wingdings" panose="05000000000000000000" pitchFamily="2" charset="2"/>
              <a:buChar char="§"/>
              <a:defRPr/>
            </a:pPr>
            <a:r>
              <a:rPr lang="da-DK" dirty="0">
                <a:solidFill>
                  <a:sysClr val="window" lastClr="FFFFFF"/>
                </a:solidFill>
                <a:latin typeface="Verdana"/>
              </a:rPr>
              <a:t>Din feltpræst</a:t>
            </a:r>
          </a:p>
          <a:p>
            <a:pPr marL="285750" lvl="0" indent="-285750">
              <a:buFont typeface="Wingdings" panose="05000000000000000000" pitchFamily="2" charset="2"/>
              <a:buChar char="§"/>
              <a:defRPr/>
            </a:pPr>
            <a:r>
              <a:rPr lang="da-DK" dirty="0">
                <a:solidFill>
                  <a:sysClr val="window" lastClr="FFFFFF"/>
                </a:solidFill>
                <a:latin typeface="Verdana"/>
              </a:rPr>
              <a:t>En ansat ved dit distrikt eller </a:t>
            </a:r>
            <a:r>
              <a:rPr lang="da-DK" dirty="0" err="1">
                <a:solidFill>
                  <a:sysClr val="window" lastClr="FFFFFF"/>
                </a:solidFill>
                <a:latin typeface="Verdana"/>
              </a:rPr>
              <a:t>værnsgren</a:t>
            </a:r>
            <a:endParaRPr lang="da-DK" dirty="0">
              <a:solidFill>
                <a:sysClr val="window" lastClr="FFFFFF"/>
              </a:solidFill>
              <a:latin typeface="Verdana"/>
            </a:endParaRPr>
          </a:p>
        </p:txBody>
      </p:sp>
    </p:spTree>
    <p:extLst>
      <p:ext uri="{BB962C8B-B14F-4D97-AF65-F5344CB8AC3E}">
        <p14:creationId xmlns:p14="http://schemas.microsoft.com/office/powerpoint/2010/main" val="422994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D1B3D"/>
        </a:solidFill>
        <a:effectLst/>
      </p:bgPr>
    </p:bg>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2</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lum bright="70000" contrast="-70000"/>
          </a:blip>
          <a:stretch>
            <a:fillRect/>
          </a:stretch>
        </p:blipFill>
        <p:spPr>
          <a:xfrm>
            <a:off x="227135" y="433195"/>
            <a:ext cx="2773240" cy="843711"/>
          </a:xfrm>
        </p:spPr>
      </p:pic>
      <p:sp>
        <p:nvSpPr>
          <p:cNvPr id="13" name="Titel 1">
            <a:extLst>
              <a:ext uri="{FF2B5EF4-FFF2-40B4-BE49-F238E27FC236}">
                <a16:creationId xmlns:a16="http://schemas.microsoft.com/office/drawing/2014/main" xmlns="" id="{4EE6B7B0-46BB-4AAD-BD66-2B2ABCBC0126}"/>
              </a:ext>
            </a:extLst>
          </p:cNvPr>
          <p:cNvSpPr txBox="1">
            <a:spLocks/>
          </p:cNvSpPr>
          <p:nvPr/>
        </p:nvSpPr>
        <p:spPr>
          <a:xfrm>
            <a:off x="6014198" y="1361937"/>
            <a:ext cx="2997640" cy="4596918"/>
          </a:xfrm>
          <a:prstGeom prst="rect">
            <a:avLst/>
          </a:prstGeom>
        </p:spPr>
        <p:txBody>
          <a:bodyPr vert="horz" wrap="square" lIns="0" tIns="0" rIns="0" bIns="0" rtlCol="0" anchor="b" anchorCtr="0">
            <a:noAutofit/>
          </a:bodyPr>
          <a:lstStyle>
            <a:lvl1pPr algn="r" defTabSz="685800" rtl="0" eaLnBrk="1" latinLnBrk="0" hangingPunct="1">
              <a:lnSpc>
                <a:spcPct val="102000"/>
              </a:lnSpc>
              <a:spcBef>
                <a:spcPct val="0"/>
              </a:spcBef>
              <a:buNone/>
              <a:defRPr sz="2800" b="1" kern="1200">
                <a:solidFill>
                  <a:schemeClr val="bg1"/>
                </a:solidFill>
                <a:latin typeface="+mj-lt"/>
                <a:ea typeface="+mj-ea"/>
                <a:cs typeface="+mj-cs"/>
              </a:defRPr>
            </a:lvl1pPr>
          </a:lstStyle>
          <a:p>
            <a:pPr marL="0" marR="0" lvl="0" indent="0" algn="l" defTabSz="685800" rtl="0" eaLnBrk="1" fontAlgn="auto" latinLnBrk="0" hangingPunct="1">
              <a:lnSpc>
                <a:spcPct val="102000"/>
              </a:lnSpc>
              <a:spcBef>
                <a:spcPct val="0"/>
              </a:spcBef>
              <a:spcAft>
                <a:spcPts val="0"/>
              </a:spcAft>
              <a:buClrTx/>
              <a:buSzTx/>
              <a:buFontTx/>
              <a:buNone/>
              <a:tabLst/>
              <a:defRPr/>
            </a:pPr>
            <a:r>
              <a:rPr kumimoji="0" lang="da-DK" sz="2000" b="1" i="0" u="none" strike="noStrike" kern="1200" cap="none" spc="0" normalizeH="0" baseline="0" noProof="0">
                <a:ln>
                  <a:noFill/>
                </a:ln>
                <a:solidFill>
                  <a:sysClr val="window" lastClr="FFFFFF"/>
                </a:solidFill>
                <a:effectLst/>
                <a:uLnTx/>
                <a:uFillTx/>
                <a:latin typeface="Verdana"/>
                <a:ea typeface="+mj-ea"/>
                <a:cs typeface="+mj-cs"/>
              </a:rPr>
              <a:t>FORMÅL:</a:t>
            </a:r>
            <a:br>
              <a:rPr kumimoji="0" lang="da-DK" sz="2000" b="1" i="0" u="none" strike="noStrike" kern="1200" cap="none" spc="0" normalizeH="0" baseline="0" noProof="0">
                <a:ln>
                  <a:noFill/>
                </a:ln>
                <a:solidFill>
                  <a:sysClr val="window" lastClr="FFFFFF"/>
                </a:solidFill>
                <a:effectLst/>
                <a:uLnTx/>
                <a:uFillTx/>
                <a:latin typeface="Verdana"/>
                <a:ea typeface="+mj-ea"/>
                <a:cs typeface="+mj-cs"/>
              </a:rPr>
            </a:br>
            <a:r>
              <a:rPr kumimoji="0" lang="da-DK" sz="2000" b="1" i="0" u="none" strike="noStrike" kern="1200" cap="none" spc="0" normalizeH="0" baseline="0" noProof="0">
                <a:ln>
                  <a:noFill/>
                </a:ln>
                <a:solidFill>
                  <a:sysClr val="window" lastClr="FFFFFF"/>
                </a:solidFill>
                <a:effectLst/>
                <a:uLnTx/>
                <a:uFillTx/>
                <a:latin typeface="Verdana"/>
                <a:ea typeface="+mj-ea"/>
                <a:cs typeface="+mj-cs"/>
              </a:rPr>
              <a:t/>
            </a:r>
            <a:br>
              <a:rPr kumimoji="0" lang="da-DK" sz="2000" b="1" i="0" u="none" strike="noStrike" kern="1200" cap="none" spc="0" normalizeH="0" baseline="0" noProof="0">
                <a:ln>
                  <a:noFill/>
                </a:ln>
                <a:solidFill>
                  <a:sysClr val="window" lastClr="FFFFFF"/>
                </a:solidFill>
                <a:effectLst/>
                <a:uLnTx/>
                <a:uFillTx/>
                <a:latin typeface="Verdana"/>
                <a:ea typeface="+mj-ea"/>
                <a:cs typeface="+mj-cs"/>
              </a:rPr>
            </a:br>
            <a:r>
              <a:rPr kumimoji="0" lang="da-DK" sz="2000" b="0" i="0" u="none" strike="noStrike" kern="1200" cap="none" spc="0" normalizeH="0" baseline="0" noProof="0">
                <a:ln>
                  <a:noFill/>
                </a:ln>
                <a:solidFill>
                  <a:sysClr val="window" lastClr="FFFFFF"/>
                </a:solidFill>
                <a:effectLst/>
                <a:uLnTx/>
                <a:uFillTx/>
                <a:latin typeface="Verdana"/>
                <a:ea typeface="+mj-ea"/>
                <a:cs typeface="+mj-cs"/>
              </a:rPr>
              <a:t>Viden og dialog om, hvordan vi omgår hinanden med respekt. </a:t>
            </a:r>
            <a:endParaRPr kumimoji="0" lang="da-DK" sz="2000" b="0" i="0" u="none" strike="noStrike" kern="1200" cap="none" spc="0" normalizeH="0" baseline="0" noProof="0" dirty="0">
              <a:ln>
                <a:noFill/>
              </a:ln>
              <a:solidFill>
                <a:sysClr val="window" lastClr="FFFFFF"/>
              </a:solidFill>
              <a:effectLst/>
              <a:uLnTx/>
              <a:uFillTx/>
              <a:latin typeface="Verdana"/>
              <a:ea typeface="+mj-ea"/>
              <a:cs typeface="+mj-cs"/>
            </a:endParaRPr>
          </a:p>
        </p:txBody>
      </p:sp>
      <p:pic>
        <p:nvPicPr>
          <p:cNvPr id="1026" name="Picture 2">
            <a:extLst>
              <a:ext uri="{FF2B5EF4-FFF2-40B4-BE49-F238E27FC236}">
                <a16:creationId xmlns:a16="http://schemas.microsoft.com/office/drawing/2014/main" xmlns="" id="{1F61B61B-9924-4BA2-BA8F-228C8210C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755" y="1759085"/>
            <a:ext cx="3649588" cy="425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18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1B3D"/>
        </a:solidFill>
        <a:effectLst/>
      </p:bgPr>
    </p:bg>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3</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lum bright="70000" contrast="-70000"/>
          </a:blip>
          <a:stretch>
            <a:fillRect/>
          </a:stretch>
        </p:blipFill>
        <p:spPr>
          <a:xfrm>
            <a:off x="227135" y="433195"/>
            <a:ext cx="2773240" cy="843711"/>
          </a:xfrm>
        </p:spPr>
      </p:pic>
      <p:sp>
        <p:nvSpPr>
          <p:cNvPr id="19" name="Titel 8">
            <a:extLst>
              <a:ext uri="{FF2B5EF4-FFF2-40B4-BE49-F238E27FC236}">
                <a16:creationId xmlns:a16="http://schemas.microsoft.com/office/drawing/2014/main" xmlns="" id="{6FB6BA97-F101-4F3A-9697-C8041FA6C004}"/>
              </a:ext>
            </a:extLst>
          </p:cNvPr>
          <p:cNvSpPr txBox="1">
            <a:spLocks/>
          </p:cNvSpPr>
          <p:nvPr/>
        </p:nvSpPr>
        <p:spPr>
          <a:xfrm>
            <a:off x="755650" y="1732783"/>
            <a:ext cx="3621088" cy="720000"/>
          </a:xfrm>
          <a:prstGeom prst="rect">
            <a:avLst/>
          </a:prstGeom>
        </p:spPr>
        <p:txBody>
          <a:bodyPr vert="horz" lIns="0" tIns="0" rIns="0" bIns="0" rtlCol="0" anchor="t" anchorCtr="0">
            <a:normAutofit/>
          </a:bodyPr>
          <a:lstStyle>
            <a:lvl1pPr algn="l" defTabSz="685800" rtl="0" eaLnBrk="1" latinLnBrk="0" hangingPunct="1">
              <a:lnSpc>
                <a:spcPct val="108000"/>
              </a:lnSpc>
              <a:spcBef>
                <a:spcPct val="0"/>
              </a:spcBef>
              <a:buNone/>
              <a:defRPr sz="2000" b="1" kern="1200">
                <a:solidFill>
                  <a:schemeClr val="tx1"/>
                </a:solidFill>
                <a:latin typeface="+mj-lt"/>
                <a:ea typeface="+mj-ea"/>
                <a:cs typeface="+mj-cs"/>
              </a:defRPr>
            </a:lvl1pPr>
          </a:lstStyle>
          <a:p>
            <a:pPr marL="0" marR="0" lvl="0" indent="0" algn="l" defTabSz="685800" rtl="0" eaLnBrk="1" fontAlgn="auto" latinLnBrk="0" hangingPunct="1">
              <a:lnSpc>
                <a:spcPct val="108000"/>
              </a:lnSpc>
              <a:spcBef>
                <a:spcPct val="0"/>
              </a:spcBef>
              <a:spcAft>
                <a:spcPts val="0"/>
              </a:spcAft>
              <a:buClrTx/>
              <a:buSzTx/>
              <a:buFontTx/>
              <a:buNone/>
              <a:tabLst/>
              <a:defRPr/>
            </a:pPr>
            <a:r>
              <a:rPr kumimoji="0" lang="da-DK" sz="2800" b="1" i="0" u="none" strike="noStrike" kern="1200" cap="none" spc="0" normalizeH="0" baseline="0" noProof="0" dirty="0">
                <a:ln>
                  <a:noFill/>
                </a:ln>
                <a:solidFill>
                  <a:sysClr val="window" lastClr="FFFFFF"/>
                </a:solidFill>
                <a:effectLst/>
                <a:uLnTx/>
                <a:uFillTx/>
                <a:latin typeface="Verdana"/>
                <a:ea typeface="+mj-ea"/>
                <a:cs typeface="+mj-cs"/>
              </a:rPr>
              <a:t>PROGRAM</a:t>
            </a:r>
          </a:p>
        </p:txBody>
      </p:sp>
      <p:sp>
        <p:nvSpPr>
          <p:cNvPr id="20" name="Pladsholder til tekst 9">
            <a:extLst>
              <a:ext uri="{FF2B5EF4-FFF2-40B4-BE49-F238E27FC236}">
                <a16:creationId xmlns:a16="http://schemas.microsoft.com/office/drawing/2014/main" xmlns="" id="{917A9626-AC56-4DCC-88BA-CF8645FDC7AC}"/>
              </a:ext>
            </a:extLst>
          </p:cNvPr>
          <p:cNvSpPr txBox="1">
            <a:spLocks/>
          </p:cNvSpPr>
          <p:nvPr/>
        </p:nvSpPr>
        <p:spPr>
          <a:xfrm>
            <a:off x="468795" y="2452783"/>
            <a:ext cx="3848099" cy="3928545"/>
          </a:xfrm>
          <a:prstGeom prst="rect">
            <a:avLst/>
          </a:prstGeom>
        </p:spPr>
        <p:txBody>
          <a:bodyPr vert="horz" lIns="0" tIns="0" rIns="0" bIns="0" rtlCol="0">
            <a:noAutofit/>
          </a:bodyPr>
          <a:lst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1" i="0" u="none" strike="noStrike" kern="1200" cap="none" spc="0" normalizeH="0" baseline="0" noProof="0" dirty="0">
                <a:ln>
                  <a:noFill/>
                </a:ln>
                <a:solidFill>
                  <a:sysClr val="window" lastClr="FFFFFF"/>
                </a:solidFill>
                <a:effectLst/>
                <a:uLnTx/>
                <a:uFillTx/>
                <a:latin typeface="Verdana"/>
                <a:ea typeface="+mn-ea"/>
                <a:cs typeface="+mn-cs"/>
              </a:rPr>
              <a:t>Viden</a:t>
            </a:r>
            <a:r>
              <a:rPr kumimoji="0" lang="da-DK" sz="1600" b="0" i="0" u="none" strike="noStrike" kern="1200" cap="none" spc="0" normalizeH="0" baseline="0" noProof="0" dirty="0">
                <a:ln>
                  <a:noFill/>
                </a:ln>
                <a:solidFill>
                  <a:sysClr val="window" lastClr="FFFFFF"/>
                </a:solidFill>
                <a:effectLst/>
                <a:uLnTx/>
                <a:uFillTx/>
                <a:latin typeface="Verdana"/>
                <a:ea typeface="+mn-ea"/>
                <a:cs typeface="+mn-cs"/>
              </a:rPr>
              <a:t/>
            </a:r>
            <a:br>
              <a:rPr kumimoji="0" lang="da-DK" sz="1600" b="0" i="0" u="none" strike="noStrike" kern="1200" cap="none" spc="0" normalizeH="0" baseline="0" noProof="0" dirty="0">
                <a:ln>
                  <a:noFill/>
                </a:ln>
                <a:solidFill>
                  <a:sysClr val="window" lastClr="FFFFFF"/>
                </a:solidFill>
                <a:effectLst/>
                <a:uLnTx/>
                <a:uFillTx/>
                <a:latin typeface="Verdana"/>
                <a:ea typeface="+mn-ea"/>
                <a:cs typeface="+mn-cs"/>
              </a:rPr>
            </a:br>
            <a:r>
              <a:rPr kumimoji="0" lang="da-DK" sz="1600" b="0" i="0" u="none" strike="noStrike" kern="1200" cap="none" spc="0" normalizeH="0" baseline="0" noProof="0" dirty="0">
                <a:ln>
                  <a:noFill/>
                </a:ln>
                <a:solidFill>
                  <a:sysClr val="window" lastClr="FFFFFF"/>
                </a:solidFill>
                <a:effectLst/>
                <a:uLnTx/>
                <a:uFillTx/>
                <a:latin typeface="Verdana"/>
                <a:ea typeface="+mn-ea"/>
                <a:cs typeface="+mn-cs"/>
              </a:rPr>
              <a:t>Hvad er kønskrænkende adfærd? Hvad er konsekvenserne?</a:t>
            </a:r>
            <a:endParaRPr kumimoji="0" lang="da-DK" sz="1400" b="0" i="0" u="none" strike="noStrike" kern="1200" cap="none" spc="0" normalizeH="0" baseline="0" noProof="0" dirty="0">
              <a:ln>
                <a:noFill/>
              </a:ln>
              <a:solidFill>
                <a:sysClr val="window" lastClr="FFFFFF"/>
              </a:solidFill>
              <a:effectLst/>
              <a:uLnTx/>
              <a:uFillTx/>
              <a:latin typeface="Verdana"/>
              <a:ea typeface="+mn-ea"/>
              <a:cs typeface="+mn-cs"/>
            </a:endParaRP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1" i="0" u="none" strike="noStrike" kern="1200" cap="none" spc="0" normalizeH="0" baseline="0" noProof="0" dirty="0">
                <a:ln>
                  <a:noFill/>
                </a:ln>
                <a:solidFill>
                  <a:sysClr val="window" lastClr="FFFFFF"/>
                </a:solidFill>
                <a:effectLst/>
                <a:uLnTx/>
                <a:uFillTx/>
                <a:latin typeface="Verdana"/>
                <a:ea typeface="+mn-ea"/>
                <a:cs typeface="+mn-cs"/>
              </a:rPr>
              <a:t>Værktøjer</a:t>
            </a:r>
            <a:r>
              <a:rPr kumimoji="0" lang="da-DK" sz="1600" b="0" i="0" u="none" strike="noStrike" kern="1200" cap="none" spc="0" normalizeH="0" baseline="0" noProof="0" dirty="0">
                <a:ln>
                  <a:noFill/>
                </a:ln>
                <a:solidFill>
                  <a:sysClr val="window" lastClr="FFFFFF"/>
                </a:solidFill>
                <a:effectLst/>
                <a:uLnTx/>
                <a:uFillTx/>
                <a:latin typeface="Verdana"/>
                <a:ea typeface="+mn-ea"/>
                <a:cs typeface="+mn-cs"/>
              </a:rPr>
              <a:t/>
            </a:r>
            <a:br>
              <a:rPr kumimoji="0" lang="da-DK" sz="1600" b="0" i="0" u="none" strike="noStrike" kern="1200" cap="none" spc="0" normalizeH="0" baseline="0" noProof="0" dirty="0">
                <a:ln>
                  <a:noFill/>
                </a:ln>
                <a:solidFill>
                  <a:sysClr val="window" lastClr="FFFFFF"/>
                </a:solidFill>
                <a:effectLst/>
                <a:uLnTx/>
                <a:uFillTx/>
                <a:latin typeface="Verdana"/>
                <a:ea typeface="+mn-ea"/>
                <a:cs typeface="+mn-cs"/>
              </a:rPr>
            </a:br>
            <a:r>
              <a:rPr kumimoji="0" lang="da-DK" sz="1600" b="0" i="0" u="none" strike="noStrike" kern="1200" cap="none" spc="0" normalizeH="0" baseline="0" noProof="0" dirty="0">
                <a:ln>
                  <a:noFill/>
                </a:ln>
                <a:solidFill>
                  <a:sysClr val="window" lastClr="FFFFFF"/>
                </a:solidFill>
                <a:effectLst/>
                <a:uLnTx/>
                <a:uFillTx/>
                <a:latin typeface="Verdana"/>
                <a:ea typeface="+mn-ea"/>
                <a:cs typeface="+mn-cs"/>
              </a:rPr>
              <a:t>Hvordan forebygger vi det?      Hvordan håndterer vi det?</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600" b="1" i="0" u="none" strike="noStrike" kern="1200" cap="none" spc="0" normalizeH="0" baseline="0" noProof="0" dirty="0">
                <a:ln>
                  <a:noFill/>
                </a:ln>
                <a:solidFill>
                  <a:sysClr val="window" lastClr="FFFFFF"/>
                </a:solidFill>
                <a:effectLst/>
                <a:uLnTx/>
                <a:uFillTx/>
                <a:latin typeface="Verdana"/>
                <a:ea typeface="+mn-ea"/>
                <a:cs typeface="+mn-cs"/>
              </a:rPr>
              <a:t>Hvor finder I hjælp?</a:t>
            </a:r>
          </a:p>
          <a:p>
            <a:pPr marL="288000" marR="0" lvl="0" indent="-288000" algn="l" defTabSz="685800" rtl="0" eaLnBrk="1" fontAlgn="auto" latinLnBrk="0" hangingPunct="1">
              <a:lnSpc>
                <a:spcPct val="125000"/>
              </a:lnSpc>
              <a:spcBef>
                <a:spcPts val="1800"/>
              </a:spcBef>
              <a:spcAft>
                <a:spcPts val="0"/>
              </a:spcAft>
              <a:buClrTx/>
              <a:buSzTx/>
              <a:buFont typeface="Verdana" panose="020B0604030504040204" pitchFamily="34" charset="0"/>
              <a:buChar char="●"/>
              <a:tabLst/>
              <a:defRPr/>
            </a:pPr>
            <a:endParaRPr kumimoji="0" lang="da-DK" sz="1200" b="0" i="0" u="none" strike="noStrike" kern="1200" cap="none" spc="0" normalizeH="0" baseline="0" noProof="0" dirty="0">
              <a:ln>
                <a:noFill/>
              </a:ln>
              <a:solidFill>
                <a:sysClr val="windowText" lastClr="000000"/>
              </a:solidFill>
              <a:effectLst/>
              <a:uLnTx/>
              <a:uFillTx/>
              <a:latin typeface="Verdana"/>
              <a:ea typeface="+mn-ea"/>
              <a:cs typeface="+mn-cs"/>
            </a:endParaRPr>
          </a:p>
        </p:txBody>
      </p:sp>
      <p:pic>
        <p:nvPicPr>
          <p:cNvPr id="2050" name="Picture 2">
            <a:extLst>
              <a:ext uri="{FF2B5EF4-FFF2-40B4-BE49-F238E27FC236}">
                <a16:creationId xmlns:a16="http://schemas.microsoft.com/office/drawing/2014/main" xmlns="" id="{55A2977C-50F5-4604-B660-407CAC9F3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795" y="1573046"/>
            <a:ext cx="4572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22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Q:\LE\SK\ALLE\LEKOM\komsek\APV\Lovgivning.png">
            <a:extLst>
              <a:ext uri="{FF2B5EF4-FFF2-40B4-BE49-F238E27FC236}">
                <a16:creationId xmlns:a16="http://schemas.microsoft.com/office/drawing/2014/main" xmlns="" id="{F684720C-E86E-43E1-9783-F9BCBF226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9525000" cy="7696200"/>
          </a:xfrm>
          <a:prstGeom prst="rect">
            <a:avLst/>
          </a:prstGeom>
          <a:noFill/>
          <a:extLst>
            <a:ext uri="{909E8E84-426E-40DD-AFC4-6F175D3DCCD1}">
              <a14:hiddenFill xmlns:a14="http://schemas.microsoft.com/office/drawing/2010/main">
                <a:solidFill>
                  <a:srgbClr val="FFFFFF"/>
                </a:solidFill>
              </a14:hiddenFill>
            </a:ext>
          </a:extLst>
        </p:spPr>
      </p:pic>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4</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4" cstate="print">
            <a:lum bright="70000" contrast="-70000"/>
          </a:blip>
          <a:stretch>
            <a:fillRect/>
          </a:stretch>
        </p:blipFill>
        <p:spPr>
          <a:xfrm>
            <a:off x="227135" y="433195"/>
            <a:ext cx="2773240" cy="843711"/>
          </a:xfrm>
        </p:spPr>
      </p:pic>
      <p:sp>
        <p:nvSpPr>
          <p:cNvPr id="15" name="Tekstboks 20">
            <a:extLst>
              <a:ext uri="{FF2B5EF4-FFF2-40B4-BE49-F238E27FC236}">
                <a16:creationId xmlns:a16="http://schemas.microsoft.com/office/drawing/2014/main" xmlns="" id="{C970834E-EBAE-480A-B3BE-11829A822707}"/>
              </a:ext>
            </a:extLst>
          </p:cNvPr>
          <p:cNvSpPr txBox="1"/>
          <p:nvPr/>
        </p:nvSpPr>
        <p:spPr>
          <a:xfrm>
            <a:off x="679834" y="1941389"/>
            <a:ext cx="7784327" cy="3077509"/>
          </a:xfrm>
          <a:prstGeom prst="rect">
            <a:avLst/>
          </a:prstGeom>
          <a:noFill/>
        </p:spPr>
        <p:txBody>
          <a:bodyPr wrap="square" lIns="0" tIns="0" rIns="0" bIns="0" rtlCol="0">
            <a:spAutoFit/>
          </a:bodyPr>
          <a:lstStyle/>
          <a:p>
            <a:pPr algn="ctr">
              <a:lnSpc>
                <a:spcPct val="125000"/>
              </a:lnSpc>
            </a:pPr>
            <a:r>
              <a:rPr lang="da-DK" sz="2400" b="1" dirty="0">
                <a:solidFill>
                  <a:prstClr val="white"/>
                </a:solidFill>
                <a:latin typeface="Verdana"/>
              </a:rPr>
              <a:t>Det er Hjemmeværnets ansvar at sikre et sundt arbejdsmiljø og forebygge kønskrænkende adfærd.</a:t>
            </a:r>
          </a:p>
          <a:p>
            <a:pPr>
              <a:lnSpc>
                <a:spcPct val="125000"/>
              </a:lnSpc>
            </a:pPr>
            <a:endParaRPr lang="da-DK" dirty="0">
              <a:solidFill>
                <a:prstClr val="white"/>
              </a:solidFill>
              <a:latin typeface="Verdana"/>
            </a:endParaRPr>
          </a:p>
          <a:p>
            <a:pPr>
              <a:lnSpc>
                <a:spcPct val="125000"/>
              </a:lnSpc>
            </a:pPr>
            <a:endParaRPr lang="da-DK" dirty="0">
              <a:solidFill>
                <a:prstClr val="white"/>
              </a:solidFill>
              <a:latin typeface="Verdana"/>
            </a:endParaRPr>
          </a:p>
          <a:p>
            <a:pPr algn="ctr">
              <a:lnSpc>
                <a:spcPct val="125000"/>
              </a:lnSpc>
            </a:pPr>
            <a:r>
              <a:rPr lang="da-DK" b="1" dirty="0">
                <a:solidFill>
                  <a:prstClr val="white"/>
                </a:solidFill>
                <a:latin typeface="Verdana"/>
              </a:rPr>
              <a:t>Det er jeres ansvar, at I ikke overtræder straffeloven</a:t>
            </a:r>
          </a:p>
          <a:p>
            <a:pPr algn="ctr">
              <a:lnSpc>
                <a:spcPct val="125000"/>
              </a:lnSpc>
            </a:pPr>
            <a:r>
              <a:rPr lang="da-DK" b="1" dirty="0">
                <a:solidFill>
                  <a:prstClr val="white"/>
                </a:solidFill>
                <a:latin typeface="Verdana"/>
              </a:rPr>
              <a:t> - og jeres kammeraters grænser</a:t>
            </a:r>
          </a:p>
          <a:p>
            <a:pPr>
              <a:lnSpc>
                <a:spcPct val="125000"/>
              </a:lnSpc>
            </a:pPr>
            <a:endParaRPr lang="da-DK" dirty="0">
              <a:solidFill>
                <a:prstClr val="white"/>
              </a:solidFill>
              <a:latin typeface="Verdana"/>
            </a:endParaRPr>
          </a:p>
        </p:txBody>
      </p:sp>
    </p:spTree>
    <p:extLst>
      <p:ext uri="{BB962C8B-B14F-4D97-AF65-F5344CB8AC3E}">
        <p14:creationId xmlns:p14="http://schemas.microsoft.com/office/powerpoint/2010/main" val="166307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5</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sp>
        <p:nvSpPr>
          <p:cNvPr id="12" name="Titel 10">
            <a:extLst>
              <a:ext uri="{FF2B5EF4-FFF2-40B4-BE49-F238E27FC236}">
                <a16:creationId xmlns:a16="http://schemas.microsoft.com/office/drawing/2014/main" xmlns="" id="{6B895095-9E9D-4FCF-846E-E39AF7B07DC1}"/>
              </a:ext>
            </a:extLst>
          </p:cNvPr>
          <p:cNvSpPr txBox="1">
            <a:spLocks/>
          </p:cNvSpPr>
          <p:nvPr/>
        </p:nvSpPr>
        <p:spPr>
          <a:xfrm>
            <a:off x="755649" y="1815190"/>
            <a:ext cx="3681179" cy="720000"/>
          </a:xfrm>
          <a:prstGeom prst="rect">
            <a:avLst/>
          </a:prstGeom>
        </p:spPr>
        <p:txBody>
          <a:bodyPr vert="horz" lIns="0" tIns="0" rIns="0" bIns="0" rtlCol="0" anchor="t" anchorCtr="0">
            <a:normAutofit fontScale="90000"/>
          </a:bodyPr>
          <a:lstStyle>
            <a:lvl1pPr algn="l" defTabSz="685800" rtl="0" eaLnBrk="1" latinLnBrk="0" hangingPunct="1">
              <a:lnSpc>
                <a:spcPct val="108000"/>
              </a:lnSpc>
              <a:spcBef>
                <a:spcPct val="0"/>
              </a:spcBef>
              <a:buNone/>
              <a:defRPr sz="2000" b="1" kern="1200">
                <a:solidFill>
                  <a:schemeClr val="tx1"/>
                </a:solidFill>
                <a:latin typeface="+mj-lt"/>
                <a:ea typeface="+mj-ea"/>
                <a:cs typeface="+mj-cs"/>
              </a:defRPr>
            </a:lvl1pPr>
          </a:lstStyle>
          <a:p>
            <a:pPr marL="0" marR="0" lvl="0" indent="0" algn="l" defTabSz="685800" rtl="0" eaLnBrk="1" fontAlgn="auto" latinLnBrk="0" hangingPunct="1">
              <a:lnSpc>
                <a:spcPct val="108000"/>
              </a:lnSpc>
              <a:spcBef>
                <a:spcPct val="0"/>
              </a:spcBef>
              <a:spcAft>
                <a:spcPts val="0"/>
              </a:spcAft>
              <a:buClrTx/>
              <a:buSzTx/>
              <a:buFontTx/>
              <a:buNone/>
              <a:tabLst/>
              <a:defRPr/>
            </a:pPr>
            <a:r>
              <a:rPr kumimoji="0" lang="da-DK" sz="2000" b="1" i="0" u="none" strike="noStrike" kern="1200" cap="none" spc="0" normalizeH="0" baseline="0" noProof="0" dirty="0">
                <a:ln>
                  <a:noFill/>
                </a:ln>
                <a:solidFill>
                  <a:sysClr val="windowText" lastClr="000000"/>
                </a:solidFill>
                <a:effectLst/>
                <a:uLnTx/>
                <a:uFillTx/>
                <a:latin typeface="Verdana"/>
                <a:ea typeface="+mj-ea"/>
                <a:cs typeface="+mj-cs"/>
              </a:rPr>
              <a:t>BEGREBER INDEN FOR KØNSKRÆNKENDE ADFÆRD</a:t>
            </a:r>
          </a:p>
        </p:txBody>
      </p:sp>
      <p:sp>
        <p:nvSpPr>
          <p:cNvPr id="13" name="Pladsholder til tekst 11">
            <a:extLst>
              <a:ext uri="{FF2B5EF4-FFF2-40B4-BE49-F238E27FC236}">
                <a16:creationId xmlns:a16="http://schemas.microsoft.com/office/drawing/2014/main" xmlns="" id="{9FAE9107-0E60-471C-807C-C35BAB6DD0B4}"/>
              </a:ext>
            </a:extLst>
          </p:cNvPr>
          <p:cNvSpPr txBox="1">
            <a:spLocks/>
          </p:cNvSpPr>
          <p:nvPr/>
        </p:nvSpPr>
        <p:spPr>
          <a:xfrm>
            <a:off x="755652" y="2739939"/>
            <a:ext cx="3466492" cy="3928545"/>
          </a:xfrm>
          <a:prstGeom prst="rect">
            <a:avLst/>
          </a:prstGeom>
        </p:spPr>
        <p:txBody>
          <a:bodyPr vert="horz" lIns="0" tIns="0" rIns="0" bIns="0" rtlCol="0">
            <a:noAutofit/>
          </a:bodyPr>
          <a:lst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800" b="0" i="0" u="none" strike="noStrike" kern="1200" cap="none" spc="0" normalizeH="0" baseline="0" noProof="0" dirty="0">
                <a:ln>
                  <a:noFill/>
                </a:ln>
                <a:solidFill>
                  <a:sysClr val="windowText" lastClr="000000"/>
                </a:solidFill>
                <a:effectLst/>
                <a:uLnTx/>
                <a:uFillTx/>
                <a:latin typeface="Verdana"/>
                <a:ea typeface="+mn-ea"/>
                <a:cs typeface="+mn-cs"/>
              </a:rPr>
              <a:t>Uønsket seksuel opmærksomhed </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800" b="0" i="0" u="none" strike="noStrike" kern="1200" cap="none" spc="0" normalizeH="0" baseline="0" noProof="0" dirty="0">
                <a:ln>
                  <a:noFill/>
                </a:ln>
                <a:solidFill>
                  <a:sysClr val="windowText" lastClr="000000"/>
                </a:solidFill>
                <a:effectLst/>
                <a:uLnTx/>
                <a:uFillTx/>
                <a:latin typeface="Verdana"/>
                <a:ea typeface="+mn-ea"/>
                <a:cs typeface="+mn-cs"/>
              </a:rPr>
              <a:t>Seksuel krænkende adfærd</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800" b="0" i="0" u="none" strike="noStrike" kern="1200" cap="none" spc="0" normalizeH="0" baseline="0" noProof="0" dirty="0">
                <a:ln>
                  <a:noFill/>
                </a:ln>
                <a:solidFill>
                  <a:sysClr val="windowText" lastClr="000000"/>
                </a:solidFill>
                <a:effectLst/>
                <a:uLnTx/>
                <a:uFillTx/>
                <a:latin typeface="Verdana"/>
                <a:ea typeface="+mn-ea"/>
                <a:cs typeface="+mn-cs"/>
              </a:rPr>
              <a:t>Seksuel tvang</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r>
              <a:rPr kumimoji="0" lang="da-DK" sz="1800" b="0" i="0" u="none" strike="noStrike" kern="1200" cap="none" spc="0" normalizeH="0" baseline="0" noProof="0" dirty="0">
                <a:ln>
                  <a:noFill/>
                </a:ln>
                <a:solidFill>
                  <a:sysClr val="windowText" lastClr="000000"/>
                </a:solidFill>
                <a:effectLst/>
                <a:uLnTx/>
                <a:uFillTx/>
                <a:latin typeface="Verdana"/>
                <a:ea typeface="+mn-ea"/>
                <a:cs typeface="+mn-cs"/>
              </a:rPr>
              <a:t>Kønskrænkende kultur</a:t>
            </a:r>
          </a:p>
          <a:p>
            <a:pPr marL="288000" marR="0" lvl="0" indent="-288000" algn="l" defTabSz="685800" rtl="0" eaLnBrk="1" fontAlgn="auto" latinLnBrk="0" hangingPunct="1">
              <a:lnSpc>
                <a:spcPct val="125000"/>
              </a:lnSpc>
              <a:spcBef>
                <a:spcPts val="1800"/>
              </a:spcBef>
              <a:spcAft>
                <a:spcPts val="0"/>
              </a:spcAft>
              <a:buClrTx/>
              <a:buSzTx/>
              <a:buFont typeface="Wingdings" panose="05000000000000000000" pitchFamily="2" charset="2"/>
              <a:buChar char="Ø"/>
              <a:tabLst/>
              <a:defRPr/>
            </a:pPr>
            <a:endParaRPr kumimoji="0" lang="da-DK" sz="1800" b="0" i="0" u="none" strike="noStrike" kern="1200" cap="none" spc="0" normalizeH="0" baseline="0" noProof="0" dirty="0">
              <a:ln>
                <a:noFill/>
              </a:ln>
              <a:solidFill>
                <a:sysClr val="windowText" lastClr="000000"/>
              </a:solidFill>
              <a:effectLst/>
              <a:uLnTx/>
              <a:uFillTx/>
              <a:latin typeface="Verdana"/>
              <a:ea typeface="+mn-ea"/>
              <a:cs typeface="+mn-cs"/>
            </a:endParaRPr>
          </a:p>
          <a:p>
            <a:pPr marL="288000" marR="0" lvl="0" indent="-288000" algn="l" defTabSz="685800" rtl="0" eaLnBrk="1" fontAlgn="auto" latinLnBrk="0" hangingPunct="1">
              <a:lnSpc>
                <a:spcPct val="125000"/>
              </a:lnSpc>
              <a:spcBef>
                <a:spcPts val="1800"/>
              </a:spcBef>
              <a:spcAft>
                <a:spcPts val="0"/>
              </a:spcAft>
              <a:buClrTx/>
              <a:buSzTx/>
              <a:buFont typeface="Verdana" panose="020B0604030504040204" pitchFamily="34" charset="0"/>
              <a:buChar char="●"/>
              <a:tabLst/>
              <a:defRPr/>
            </a:pPr>
            <a:endParaRPr kumimoji="0" lang="da-DK" sz="1800" b="0" i="0" u="none" strike="noStrike" kern="1200" cap="none" spc="0" normalizeH="0" baseline="0" noProof="0" dirty="0">
              <a:ln>
                <a:noFill/>
              </a:ln>
              <a:solidFill>
                <a:sysClr val="windowText" lastClr="000000"/>
              </a:solidFill>
              <a:effectLst/>
              <a:uLnTx/>
              <a:uFillTx/>
              <a:latin typeface="Verdana"/>
              <a:ea typeface="+mn-ea"/>
              <a:cs typeface="+mn-cs"/>
            </a:endParaRPr>
          </a:p>
        </p:txBody>
      </p:sp>
      <p:pic>
        <p:nvPicPr>
          <p:cNvPr id="14" name="Pladsholder til billede 26">
            <a:extLst>
              <a:ext uri="{FF2B5EF4-FFF2-40B4-BE49-F238E27FC236}">
                <a16:creationId xmlns:a16="http://schemas.microsoft.com/office/drawing/2014/main" xmlns="" id="{99B3CCA6-DBD8-4346-B11F-F25AF0743E55}"/>
              </a:ext>
            </a:extLst>
          </p:cNvPr>
          <p:cNvPicPr>
            <a:picLocks noChangeAspect="1"/>
          </p:cNvPicPr>
          <p:nvPr/>
        </p:nvPicPr>
        <p:blipFill>
          <a:blip r:embed="rId4">
            <a:extLst>
              <a:ext uri="{28A0092B-C50C-407E-A947-70E740481C1C}">
                <a14:useLocalDpi xmlns:a14="http://schemas.microsoft.com/office/drawing/2010/main" val="0"/>
              </a:ext>
            </a:extLst>
          </a:blip>
          <a:srcRect t="9023" b="9023"/>
          <a:stretch>
            <a:fillRect/>
          </a:stretch>
        </p:blipFill>
        <p:spPr>
          <a:xfrm>
            <a:off x="4572000" y="1815190"/>
            <a:ext cx="4213225" cy="2326861"/>
          </a:xfrm>
          <a:prstGeom prst="rect">
            <a:avLst/>
          </a:prstGeom>
        </p:spPr>
      </p:pic>
      <p:pic>
        <p:nvPicPr>
          <p:cNvPr id="15" name="Pladsholder til billede 27">
            <a:extLst>
              <a:ext uri="{FF2B5EF4-FFF2-40B4-BE49-F238E27FC236}">
                <a16:creationId xmlns:a16="http://schemas.microsoft.com/office/drawing/2014/main" xmlns="" id="{F3548D17-8564-47ED-B458-EF6F5B2D64B3}"/>
              </a:ext>
            </a:extLst>
          </p:cNvPr>
          <p:cNvPicPr>
            <a:picLocks noChangeAspect="1"/>
          </p:cNvPicPr>
          <p:nvPr/>
        </p:nvPicPr>
        <p:blipFill>
          <a:blip r:embed="rId5">
            <a:extLst>
              <a:ext uri="{28A0092B-C50C-407E-A947-70E740481C1C}">
                <a14:useLocalDpi xmlns:a14="http://schemas.microsoft.com/office/drawing/2010/main" val="0"/>
              </a:ext>
            </a:extLst>
          </a:blip>
          <a:srcRect t="18129" b="18129"/>
          <a:stretch>
            <a:fillRect/>
          </a:stretch>
        </p:blipFill>
        <p:spPr>
          <a:xfrm>
            <a:off x="4572000" y="4343760"/>
            <a:ext cx="4213224" cy="2325600"/>
          </a:xfrm>
          <a:prstGeom prst="rect">
            <a:avLst/>
          </a:prstGeom>
        </p:spPr>
      </p:pic>
    </p:spTree>
    <p:extLst>
      <p:ext uri="{BB962C8B-B14F-4D97-AF65-F5344CB8AC3E}">
        <p14:creationId xmlns:p14="http://schemas.microsoft.com/office/powerpoint/2010/main" val="2175620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6</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3" cstate="print"/>
          <a:stretch>
            <a:fillRect/>
          </a:stretch>
        </p:blipFill>
        <p:spPr>
          <a:xfrm>
            <a:off x="227135" y="433195"/>
            <a:ext cx="2773240" cy="843711"/>
          </a:xfrm>
        </p:spPr>
      </p:pic>
      <p:sp>
        <p:nvSpPr>
          <p:cNvPr id="12" name="Titel 12">
            <a:extLst>
              <a:ext uri="{FF2B5EF4-FFF2-40B4-BE49-F238E27FC236}">
                <a16:creationId xmlns:a16="http://schemas.microsoft.com/office/drawing/2014/main" xmlns="" id="{E6A4DE9A-1309-44FC-B428-825B4FF80D20}"/>
              </a:ext>
            </a:extLst>
          </p:cNvPr>
          <p:cNvSpPr txBox="1">
            <a:spLocks/>
          </p:cNvSpPr>
          <p:nvPr/>
        </p:nvSpPr>
        <p:spPr>
          <a:xfrm>
            <a:off x="755650" y="1960082"/>
            <a:ext cx="3621088" cy="720000"/>
          </a:xfrm>
          <a:prstGeom prst="rect">
            <a:avLst/>
          </a:prstGeom>
        </p:spPr>
        <p:txBody>
          <a:bodyPr vert="horz" lIns="0" tIns="0" rIns="0" bIns="0" rtlCol="0" anchor="t" anchorCtr="0">
            <a:normAutofit/>
          </a:bodyPr>
          <a:lstStyle>
            <a:lvl1pPr algn="l" defTabSz="685800" rtl="0" eaLnBrk="1" latinLnBrk="0" hangingPunct="1">
              <a:lnSpc>
                <a:spcPct val="108000"/>
              </a:lnSpc>
              <a:spcBef>
                <a:spcPct val="0"/>
              </a:spcBef>
              <a:buNone/>
              <a:defRPr sz="2000" b="1" kern="1200">
                <a:solidFill>
                  <a:schemeClr val="tx1"/>
                </a:solidFill>
                <a:latin typeface="+mj-lt"/>
                <a:ea typeface="+mj-ea"/>
                <a:cs typeface="+mj-cs"/>
              </a:defRPr>
            </a:lvl1pPr>
          </a:lstStyle>
          <a:p>
            <a:pPr marL="0" marR="0" lvl="0" indent="0" algn="l" defTabSz="685800" rtl="0" eaLnBrk="1" fontAlgn="auto" latinLnBrk="0" hangingPunct="1">
              <a:lnSpc>
                <a:spcPct val="108000"/>
              </a:lnSpc>
              <a:spcBef>
                <a:spcPct val="0"/>
              </a:spcBef>
              <a:spcAft>
                <a:spcPts val="0"/>
              </a:spcAft>
              <a:buClrTx/>
              <a:buSzTx/>
              <a:buFontTx/>
              <a:buNone/>
              <a:tabLst/>
              <a:defRPr/>
            </a:pPr>
            <a:r>
              <a:rPr kumimoji="0" lang="da-DK" sz="1800" b="1" i="0" u="none" strike="noStrike" kern="1200" cap="none" spc="0" normalizeH="0" baseline="0" noProof="0" dirty="0">
                <a:ln>
                  <a:noFill/>
                </a:ln>
                <a:solidFill>
                  <a:sysClr val="windowText" lastClr="000000"/>
                </a:solidFill>
                <a:effectLst/>
                <a:uLnTx/>
                <a:uFillTx/>
                <a:latin typeface="Verdana"/>
                <a:ea typeface="+mj-ea"/>
                <a:cs typeface="+mj-cs"/>
              </a:rPr>
              <a:t>UØNSKET SEKSUEL OPMÆRKSOMHED</a:t>
            </a:r>
          </a:p>
        </p:txBody>
      </p:sp>
      <p:sp>
        <p:nvSpPr>
          <p:cNvPr id="13" name="Pladsholder til tekst 13">
            <a:extLst>
              <a:ext uri="{FF2B5EF4-FFF2-40B4-BE49-F238E27FC236}">
                <a16:creationId xmlns:a16="http://schemas.microsoft.com/office/drawing/2014/main" xmlns="" id="{21072A83-E593-4061-95AC-6E55BDC7A3C3}"/>
              </a:ext>
            </a:extLst>
          </p:cNvPr>
          <p:cNvSpPr txBox="1">
            <a:spLocks/>
          </p:cNvSpPr>
          <p:nvPr/>
        </p:nvSpPr>
        <p:spPr>
          <a:xfrm>
            <a:off x="755651" y="2884831"/>
            <a:ext cx="3621087" cy="3928545"/>
          </a:xfrm>
          <a:prstGeom prst="rect">
            <a:avLst/>
          </a:prstGeom>
        </p:spPr>
        <p:txBody>
          <a:bodyPr vert="horz" lIns="0" tIns="0" rIns="0" bIns="0" rtlCol="0">
            <a:noAutofit/>
          </a:bodyPr>
          <a:lst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a:lstStyle>
          <a:p>
            <a:pPr marL="288000" marR="0" lvl="0" indent="-288000" algn="l" defTabSz="6858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da-DK" sz="2000" b="0" i="0" u="none" strike="noStrike" kern="1200" cap="none" spc="0" normalizeH="0" baseline="0" noProof="0" dirty="0">
                <a:ln>
                  <a:noFill/>
                </a:ln>
                <a:solidFill>
                  <a:sysClr val="windowText" lastClr="000000"/>
                </a:solidFill>
                <a:effectLst/>
                <a:uLnTx/>
                <a:uFillTx/>
                <a:latin typeface="Verdana"/>
                <a:ea typeface="+mn-ea"/>
                <a:cs typeface="+mn-cs"/>
              </a:rPr>
              <a:t>Nonverbal adfærd</a:t>
            </a:r>
          </a:p>
          <a:p>
            <a:pPr marL="288000" marR="0" lvl="0" indent="-288000" algn="l" defTabSz="685800" rtl="0" eaLnBrk="1" fontAlgn="auto" latinLnBrk="0" hangingPunct="1">
              <a:lnSpc>
                <a:spcPct val="100000"/>
              </a:lnSpc>
              <a:spcBef>
                <a:spcPts val="300"/>
              </a:spcBef>
              <a:spcAft>
                <a:spcPts val="0"/>
              </a:spcAft>
              <a:buClrTx/>
              <a:buSzTx/>
              <a:buFont typeface="Wingdings" panose="05000000000000000000" pitchFamily="2" charset="2"/>
              <a:buChar char="Ø"/>
              <a:tabLst/>
              <a:defRPr/>
            </a:pPr>
            <a:endParaRPr kumimoji="0" lang="da-DK" sz="2000" b="0" i="0" u="none" strike="noStrike" kern="1200" cap="none" spc="0" normalizeH="0" baseline="0" noProof="0" dirty="0">
              <a:ln>
                <a:noFill/>
              </a:ln>
              <a:solidFill>
                <a:sysClr val="windowText" lastClr="000000"/>
              </a:solidFill>
              <a:effectLst/>
              <a:uLnTx/>
              <a:uFillTx/>
              <a:latin typeface="Verdana"/>
              <a:ea typeface="+mn-ea"/>
              <a:cs typeface="+mn-cs"/>
            </a:endParaRPr>
          </a:p>
          <a:p>
            <a:pPr marL="288000" marR="0" lvl="0" indent="-288000" algn="l" defTabSz="6858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da-DK" sz="2000" b="0" i="0" u="none" strike="noStrike" kern="1200" cap="none" spc="0" normalizeH="0" baseline="0" noProof="0" dirty="0">
                <a:ln>
                  <a:noFill/>
                </a:ln>
                <a:solidFill>
                  <a:sysClr val="windowText" lastClr="000000"/>
                </a:solidFill>
                <a:effectLst/>
                <a:uLnTx/>
                <a:uFillTx/>
                <a:latin typeface="Verdana"/>
                <a:ea typeface="+mn-ea"/>
                <a:cs typeface="+mn-cs"/>
              </a:rPr>
              <a:t>Verbal adfærd</a:t>
            </a:r>
          </a:p>
          <a:p>
            <a:pPr marL="288000" marR="0" lvl="0" indent="-288000" algn="l" defTabSz="685800" rtl="0" eaLnBrk="1" fontAlgn="auto" latinLnBrk="0" hangingPunct="1">
              <a:lnSpc>
                <a:spcPct val="100000"/>
              </a:lnSpc>
              <a:spcBef>
                <a:spcPts val="300"/>
              </a:spcBef>
              <a:spcAft>
                <a:spcPts val="0"/>
              </a:spcAft>
              <a:buClrTx/>
              <a:buSzTx/>
              <a:buFont typeface="Wingdings" panose="05000000000000000000" pitchFamily="2" charset="2"/>
              <a:buChar char="Ø"/>
              <a:tabLst/>
              <a:defRPr/>
            </a:pPr>
            <a:endParaRPr kumimoji="0" lang="da-DK" sz="2000" b="0" i="0" u="none" strike="noStrike" kern="1200" cap="none" spc="0" normalizeH="0" baseline="0" noProof="0" dirty="0">
              <a:ln>
                <a:noFill/>
              </a:ln>
              <a:solidFill>
                <a:sysClr val="windowText" lastClr="000000"/>
              </a:solidFill>
              <a:effectLst/>
              <a:uLnTx/>
              <a:uFillTx/>
              <a:latin typeface="Verdana"/>
              <a:ea typeface="+mn-ea"/>
              <a:cs typeface="+mn-cs"/>
            </a:endParaRPr>
          </a:p>
          <a:p>
            <a:pPr marL="288000" marR="0" lvl="0" indent="-288000" algn="l" defTabSz="6858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da-DK" sz="2000" b="0" i="0" u="none" strike="noStrike" kern="1200" cap="none" spc="0" normalizeH="0" baseline="0" noProof="0" dirty="0">
                <a:ln>
                  <a:noFill/>
                </a:ln>
                <a:solidFill>
                  <a:sysClr val="windowText" lastClr="000000"/>
                </a:solidFill>
                <a:effectLst/>
                <a:uLnTx/>
                <a:uFillTx/>
                <a:latin typeface="Verdana"/>
                <a:ea typeface="+mn-ea"/>
                <a:cs typeface="+mn-cs"/>
              </a:rPr>
              <a:t>Digital adfærd</a:t>
            </a:r>
          </a:p>
          <a:p>
            <a:pPr marL="288000" marR="0" lvl="0" indent="-288000" algn="l" defTabSz="685800" rtl="0" eaLnBrk="1" fontAlgn="auto" latinLnBrk="0" hangingPunct="1">
              <a:lnSpc>
                <a:spcPct val="100000"/>
              </a:lnSpc>
              <a:spcBef>
                <a:spcPts val="300"/>
              </a:spcBef>
              <a:spcAft>
                <a:spcPts val="0"/>
              </a:spcAft>
              <a:buClrTx/>
              <a:buSzTx/>
              <a:buFont typeface="Wingdings" panose="05000000000000000000" pitchFamily="2" charset="2"/>
              <a:buChar char="Ø"/>
              <a:tabLst/>
              <a:defRPr/>
            </a:pPr>
            <a:endParaRPr kumimoji="0" lang="da-DK" sz="2000" b="0" i="0" u="none" strike="noStrike" kern="1200" cap="none" spc="0" normalizeH="0" baseline="0" noProof="0" dirty="0">
              <a:ln>
                <a:noFill/>
              </a:ln>
              <a:solidFill>
                <a:sysClr val="windowText" lastClr="000000"/>
              </a:solidFill>
              <a:effectLst/>
              <a:uLnTx/>
              <a:uFillTx/>
              <a:latin typeface="Verdana"/>
              <a:ea typeface="+mn-ea"/>
              <a:cs typeface="+mn-cs"/>
            </a:endParaRPr>
          </a:p>
          <a:p>
            <a:pPr marL="288000" marR="0" lvl="0" indent="-288000" algn="l" defTabSz="6858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da-DK" sz="2000" b="0" i="0" u="none" strike="noStrike" kern="1200" cap="none" spc="0" normalizeH="0" baseline="0" noProof="0" dirty="0">
                <a:ln>
                  <a:noFill/>
                </a:ln>
                <a:solidFill>
                  <a:sysClr val="windowText" lastClr="000000"/>
                </a:solidFill>
                <a:effectLst/>
                <a:uLnTx/>
                <a:uFillTx/>
                <a:latin typeface="Verdana"/>
                <a:ea typeface="+mn-ea"/>
                <a:cs typeface="+mn-cs"/>
              </a:rPr>
              <a:t>Fysisk adfærd</a:t>
            </a:r>
          </a:p>
        </p:txBody>
      </p:sp>
      <p:pic>
        <p:nvPicPr>
          <p:cNvPr id="14" name="Picture 2" descr="Q:\LE\SK\ALLE\LEKOM\komsek\APV\Tilråb.png">
            <a:extLst>
              <a:ext uri="{FF2B5EF4-FFF2-40B4-BE49-F238E27FC236}">
                <a16:creationId xmlns:a16="http://schemas.microsoft.com/office/drawing/2014/main" xmlns="" id="{AA526B7F-6727-48E1-8CC4-DE915A4D13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7374" y="3593155"/>
            <a:ext cx="2918129" cy="25533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Q:\LE\SK\ALLE\LEKOM\komsek\APV\Berøring.png">
            <a:extLst>
              <a:ext uri="{FF2B5EF4-FFF2-40B4-BE49-F238E27FC236}">
                <a16:creationId xmlns:a16="http://schemas.microsoft.com/office/drawing/2014/main" xmlns="" id="{54E0E614-1B6C-42C7-981F-CC3E2C74DA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6959" y="1224500"/>
            <a:ext cx="2032258" cy="209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354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Q:\LE\SK\ALLE\LEKOM\komsek\APV\Film1.png">
            <a:extLst>
              <a:ext uri="{FF2B5EF4-FFF2-40B4-BE49-F238E27FC236}">
                <a16:creationId xmlns:a16="http://schemas.microsoft.com/office/drawing/2014/main" xmlns="" id="{D411D6FB-7D8A-4B87-9C84-18831B43A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19" y="-1"/>
            <a:ext cx="10725343" cy="7003649"/>
          </a:xfrm>
          <a:prstGeom prst="rect">
            <a:avLst/>
          </a:prstGeom>
          <a:noFill/>
          <a:extLst>
            <a:ext uri="{909E8E84-426E-40DD-AFC4-6F175D3DCCD1}">
              <a14:hiddenFill xmlns:a14="http://schemas.microsoft.com/office/drawing/2010/main">
                <a:solidFill>
                  <a:srgbClr val="FFFFFF"/>
                </a:solidFill>
              </a14:hiddenFill>
            </a:ext>
          </a:extLst>
        </p:spPr>
      </p:pic>
      <p:sp>
        <p:nvSpPr>
          <p:cNvPr id="13" name="Tekstboks 21">
            <a:extLst>
              <a:ext uri="{FF2B5EF4-FFF2-40B4-BE49-F238E27FC236}">
                <a16:creationId xmlns:a16="http://schemas.microsoft.com/office/drawing/2014/main" xmlns="" id="{F7AA79F0-36DF-4A71-862C-70136D7095B6}"/>
              </a:ext>
            </a:extLst>
          </p:cNvPr>
          <p:cNvSpPr txBox="1"/>
          <p:nvPr/>
        </p:nvSpPr>
        <p:spPr>
          <a:xfrm>
            <a:off x="5268569" y="993914"/>
            <a:ext cx="3605087" cy="2616101"/>
          </a:xfrm>
          <a:prstGeom prst="rect">
            <a:avLst/>
          </a:prstGeom>
          <a:noFill/>
        </p:spPr>
        <p:txBody>
          <a:bodyPr wrap="square" lIns="0" tIns="0" rIns="0" bIns="0" rtlCol="0">
            <a:spAutoFit/>
          </a:bodyPr>
          <a:lstStyle/>
          <a:p>
            <a:pPr algn="ctr">
              <a:lnSpc>
                <a:spcPct val="125000"/>
              </a:lnSpc>
            </a:pPr>
            <a:r>
              <a:rPr lang="da-DK" sz="3200" b="1" dirty="0">
                <a:solidFill>
                  <a:prstClr val="black">
                    <a:lumMod val="75000"/>
                    <a:lumOff val="25000"/>
                  </a:prstClr>
                </a:solidFill>
                <a:latin typeface="Verdana"/>
              </a:rPr>
              <a:t>FILM</a:t>
            </a:r>
          </a:p>
          <a:p>
            <a:pPr algn="ctr">
              <a:lnSpc>
                <a:spcPct val="125000"/>
              </a:lnSpc>
            </a:pPr>
            <a:endParaRPr lang="da-DK" sz="3200" dirty="0">
              <a:solidFill>
                <a:prstClr val="black">
                  <a:lumMod val="75000"/>
                  <a:lumOff val="25000"/>
                </a:prstClr>
              </a:solidFill>
              <a:latin typeface="Verdana"/>
            </a:endParaRPr>
          </a:p>
          <a:p>
            <a:pPr algn="ctr">
              <a:lnSpc>
                <a:spcPct val="125000"/>
              </a:lnSpc>
            </a:pPr>
            <a:r>
              <a:rPr lang="da-DK" b="1" dirty="0">
                <a:solidFill>
                  <a:prstClr val="black">
                    <a:lumMod val="75000"/>
                    <a:lumOff val="25000"/>
                  </a:prstClr>
                </a:solidFill>
                <a:latin typeface="Verdana"/>
              </a:rPr>
              <a:t>Snerperi eller sexchikane?</a:t>
            </a:r>
          </a:p>
          <a:p>
            <a:pPr algn="ctr">
              <a:lnSpc>
                <a:spcPct val="125000"/>
              </a:lnSpc>
            </a:pPr>
            <a:endParaRPr lang="da-DK" b="1" dirty="0">
              <a:solidFill>
                <a:prstClr val="black">
                  <a:lumMod val="75000"/>
                  <a:lumOff val="25000"/>
                </a:prstClr>
              </a:solidFill>
              <a:latin typeface="Verdana"/>
            </a:endParaRPr>
          </a:p>
          <a:p>
            <a:pPr algn="ctr">
              <a:lnSpc>
                <a:spcPct val="125000"/>
              </a:lnSpc>
            </a:pPr>
            <a:r>
              <a:rPr lang="da-DK" b="1" dirty="0">
                <a:solidFill>
                  <a:prstClr val="black">
                    <a:lumMod val="75000"/>
                    <a:lumOff val="25000"/>
                  </a:prstClr>
                </a:solidFill>
                <a:latin typeface="Verdana"/>
              </a:rPr>
              <a:t>”Vi mener jo ikke noget med det”</a:t>
            </a:r>
          </a:p>
        </p:txBody>
      </p:sp>
      <p:pic>
        <p:nvPicPr>
          <p:cNvPr id="14" name="Picture 3">
            <a:hlinkClick r:id="rId4"/>
            <a:extLst>
              <a:ext uri="{FF2B5EF4-FFF2-40B4-BE49-F238E27FC236}">
                <a16:creationId xmlns:a16="http://schemas.microsoft.com/office/drawing/2014/main" xmlns="" id="{98D1D9A4-594C-43C6-88D1-7B78B903E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4862" y="4214098"/>
            <a:ext cx="952500" cy="666750"/>
          </a:xfrm>
          <a:prstGeom prst="rect">
            <a:avLst/>
          </a:prstGeom>
          <a:noFill/>
          <a:extLst>
            <a:ext uri="{909E8E84-426E-40DD-AFC4-6F175D3DCCD1}">
              <a14:hiddenFill xmlns:a14="http://schemas.microsoft.com/office/drawing/2010/main">
                <a:solidFill>
                  <a:srgbClr val="FFFFFF"/>
                </a:solidFill>
              </a14:hiddenFill>
            </a:ext>
          </a:extLst>
        </p:spPr>
      </p:pic>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7</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6" cstate="print">
            <a:lum bright="70000" contrast="-70000"/>
          </a:blip>
          <a:stretch>
            <a:fillRect/>
          </a:stretch>
        </p:blipFill>
        <p:spPr>
          <a:xfrm>
            <a:off x="1187624" y="1556792"/>
            <a:ext cx="2773240" cy="843711"/>
          </a:xfrm>
        </p:spPr>
      </p:pic>
    </p:spTree>
    <p:extLst>
      <p:ext uri="{BB962C8B-B14F-4D97-AF65-F5344CB8AC3E}">
        <p14:creationId xmlns:p14="http://schemas.microsoft.com/office/powerpoint/2010/main" val="204186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8</a:t>
            </a:fld>
            <a:endParaRPr lang="da-DK" dirty="0"/>
          </a:p>
        </p:txBody>
      </p:sp>
      <p:pic>
        <p:nvPicPr>
          <p:cNvPr id="2" name="Onlinemedier 1" title="Snerperi eller sexchikane? #3: &quot; Vi mener jo ikke noget med det&quot;">
            <a:hlinkClick r:id="" action="ppaction://media"/>
            <a:extLst>
              <a:ext uri="{FF2B5EF4-FFF2-40B4-BE49-F238E27FC236}">
                <a16:creationId xmlns:a16="http://schemas.microsoft.com/office/drawing/2014/main" xmlns="" id="{75873843-D4FC-4943-B495-5E408D5D51AD}"/>
              </a:ext>
            </a:extLst>
          </p:cNvPr>
          <p:cNvPicPr>
            <a:picLocks noRot="1" noChangeAspect="1"/>
          </p:cNvPicPr>
          <p:nvPr>
            <a:videoFile r:link="rId1"/>
          </p:nvPr>
        </p:nvPicPr>
        <p:blipFill>
          <a:blip r:embed="rId4"/>
          <a:stretch>
            <a:fillRect/>
          </a:stretch>
        </p:blipFill>
        <p:spPr>
          <a:xfrm>
            <a:off x="0" y="971032"/>
            <a:ext cx="9144000" cy="5143500"/>
          </a:xfrm>
          <a:prstGeom prst="rect">
            <a:avLst/>
          </a:prstGeom>
        </p:spPr>
      </p:pic>
      <p:sp>
        <p:nvSpPr>
          <p:cNvPr id="4" name="Pladsholder til billede 3">
            <a:extLst>
              <a:ext uri="{FF2B5EF4-FFF2-40B4-BE49-F238E27FC236}">
                <a16:creationId xmlns:a16="http://schemas.microsoft.com/office/drawing/2014/main" xmlns="" id="{F5AC9093-3395-4456-B978-180D08347AFB}"/>
              </a:ext>
            </a:extLst>
          </p:cNvPr>
          <p:cNvSpPr>
            <a:spLocks noGrp="1"/>
          </p:cNvSpPr>
          <p:nvPr>
            <p:ph type="pic" sz="quarter" idx="22"/>
          </p:nvPr>
        </p:nvSpPr>
        <p:spPr/>
      </p:sp>
    </p:spTree>
    <p:extLst>
      <p:ext uri="{BB962C8B-B14F-4D97-AF65-F5344CB8AC3E}">
        <p14:creationId xmlns:p14="http://schemas.microsoft.com/office/powerpoint/2010/main" val="336005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xmlns="" id="{C3C60590-0B9B-4346-B559-A0F225BFAA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062"/>
          <a:stretch/>
        </p:blipFill>
        <p:spPr bwMode="auto">
          <a:xfrm>
            <a:off x="-33785" y="0"/>
            <a:ext cx="9286305" cy="7203882"/>
          </a:xfrm>
          <a:prstGeom prst="rect">
            <a:avLst/>
          </a:prstGeom>
          <a:noFill/>
          <a:extLst>
            <a:ext uri="{909E8E84-426E-40DD-AFC4-6F175D3DCCD1}">
              <a14:hiddenFill xmlns:a14="http://schemas.microsoft.com/office/drawing/2010/main">
                <a:solidFill>
                  <a:srgbClr val="FFFFFF"/>
                </a:solidFill>
              </a14:hiddenFill>
            </a:ext>
          </a:extLst>
        </p:spPr>
      </p:pic>
      <p:sp>
        <p:nvSpPr>
          <p:cNvPr id="21" name="Tjenestebrug">
            <a:extLst>
              <a:ext uri="{FF2B5EF4-FFF2-40B4-BE49-F238E27FC236}">
                <a16:creationId xmlns:a16="http://schemas.microsoft.com/office/drawing/2014/main" xmlns="" id="{E454C514-D912-4BFC-B371-95697F0BA965}"/>
              </a:ext>
            </a:extLst>
          </p:cNvPr>
          <p:cNvSpPr>
            <a:spLocks noGrp="1"/>
          </p:cNvSpPr>
          <p:nvPr>
            <p:ph type="body" sz="quarter" idx="16"/>
          </p:nvPr>
        </p:nvSpPr>
        <p:spPr/>
        <p:txBody>
          <a:bodyPr>
            <a:normAutofit fontScale="62500" lnSpcReduction="20000"/>
          </a:bodyPr>
          <a:lstStyle/>
          <a:p>
            <a:endParaRPr lang="da-DK" dirty="0"/>
          </a:p>
        </p:txBody>
      </p:sp>
      <p:sp>
        <p:nvSpPr>
          <p:cNvPr id="31" name="Afklassificeret">
            <a:extLst>
              <a:ext uri="{FF2B5EF4-FFF2-40B4-BE49-F238E27FC236}">
                <a16:creationId xmlns:a16="http://schemas.microsoft.com/office/drawing/2014/main" xmlns="" id="{79CB6E7E-1AE6-4FA0-83B6-0ABEE6A6C293}"/>
              </a:ext>
            </a:extLst>
          </p:cNvPr>
          <p:cNvSpPr>
            <a:spLocks noGrp="1"/>
          </p:cNvSpPr>
          <p:nvPr>
            <p:ph type="body" sz="quarter" idx="17"/>
          </p:nvPr>
        </p:nvSpPr>
        <p:spPr/>
        <p:txBody>
          <a:bodyPr>
            <a:normAutofit fontScale="32500" lnSpcReduction="20000"/>
          </a:bodyPr>
          <a:lstStyle/>
          <a:p>
            <a:endParaRPr lang="da-DK" dirty="0"/>
          </a:p>
        </p:txBody>
      </p:sp>
      <p:sp>
        <p:nvSpPr>
          <p:cNvPr id="42" name="Brug">
            <a:extLst>
              <a:ext uri="{FF2B5EF4-FFF2-40B4-BE49-F238E27FC236}">
                <a16:creationId xmlns:a16="http://schemas.microsoft.com/office/drawing/2014/main" xmlns="" id="{4442100A-332F-42AB-AFDF-D33235ECBAE3}"/>
              </a:ext>
            </a:extLst>
          </p:cNvPr>
          <p:cNvSpPr>
            <a:spLocks noGrp="1"/>
          </p:cNvSpPr>
          <p:nvPr>
            <p:ph type="body" sz="quarter" idx="18"/>
          </p:nvPr>
        </p:nvSpPr>
        <p:spPr/>
        <p:txBody>
          <a:bodyPr>
            <a:normAutofit fontScale="62500" lnSpcReduction="20000"/>
          </a:bodyPr>
          <a:lstStyle/>
          <a:p>
            <a:endParaRPr lang="da-DK" dirty="0"/>
          </a:p>
        </p:txBody>
      </p:sp>
      <p:sp>
        <p:nvSpPr>
          <p:cNvPr id="54" name="Tjenestebrug">
            <a:extLst>
              <a:ext uri="{FF2B5EF4-FFF2-40B4-BE49-F238E27FC236}">
                <a16:creationId xmlns:a16="http://schemas.microsoft.com/office/drawing/2014/main" xmlns="" id="{0D09E5E0-EB66-4229-B937-19A9AF67F376}"/>
              </a:ext>
            </a:extLst>
          </p:cNvPr>
          <p:cNvSpPr>
            <a:spLocks noGrp="1"/>
          </p:cNvSpPr>
          <p:nvPr>
            <p:ph type="body" sz="quarter" idx="19"/>
          </p:nvPr>
        </p:nvSpPr>
        <p:spPr/>
        <p:txBody>
          <a:bodyPr>
            <a:normAutofit fontScale="62500" lnSpcReduction="20000"/>
          </a:bodyPr>
          <a:lstStyle/>
          <a:p>
            <a:endParaRPr lang="da-DK" dirty="0"/>
          </a:p>
        </p:txBody>
      </p:sp>
      <p:sp>
        <p:nvSpPr>
          <p:cNvPr id="55" name="Afklassificeret">
            <a:extLst>
              <a:ext uri="{FF2B5EF4-FFF2-40B4-BE49-F238E27FC236}">
                <a16:creationId xmlns:a16="http://schemas.microsoft.com/office/drawing/2014/main" xmlns="" id="{F3A97257-BEAC-40BC-8407-F50D81E77164}"/>
              </a:ext>
            </a:extLst>
          </p:cNvPr>
          <p:cNvSpPr>
            <a:spLocks noGrp="1"/>
          </p:cNvSpPr>
          <p:nvPr>
            <p:ph type="body" sz="quarter" idx="20"/>
          </p:nvPr>
        </p:nvSpPr>
        <p:spPr/>
        <p:txBody>
          <a:bodyPr>
            <a:normAutofit fontScale="32500" lnSpcReduction="20000"/>
          </a:bodyPr>
          <a:lstStyle/>
          <a:p>
            <a:endParaRPr lang="da-DK" dirty="0"/>
          </a:p>
        </p:txBody>
      </p:sp>
      <p:sp>
        <p:nvSpPr>
          <p:cNvPr id="56" name="Brug">
            <a:extLst>
              <a:ext uri="{FF2B5EF4-FFF2-40B4-BE49-F238E27FC236}">
                <a16:creationId xmlns:a16="http://schemas.microsoft.com/office/drawing/2014/main" xmlns="" id="{32081FB2-0406-4DAF-B116-86AAB21FBE05}"/>
              </a:ext>
            </a:extLst>
          </p:cNvPr>
          <p:cNvSpPr>
            <a:spLocks noGrp="1"/>
          </p:cNvSpPr>
          <p:nvPr>
            <p:ph type="body" sz="quarter" idx="21"/>
          </p:nvPr>
        </p:nvSpPr>
        <p:spPr/>
        <p:txBody>
          <a:bodyPr>
            <a:normAutofit fontScale="62500" lnSpcReduction="20000"/>
          </a:bodyPr>
          <a:lstStyle/>
          <a:p>
            <a:endParaRPr lang="da-DK" dirty="0"/>
          </a:p>
        </p:txBody>
      </p:sp>
      <p:sp>
        <p:nvSpPr>
          <p:cNvPr id="5" name="Date Placeholder 4">
            <a:extLst>
              <a:ext uri="{FF2B5EF4-FFF2-40B4-BE49-F238E27FC236}">
                <a16:creationId xmlns:a16="http://schemas.microsoft.com/office/drawing/2014/main" xmlns="" id="{FCCF603E-7A2D-4F76-AFEB-86057A6120F9}"/>
              </a:ext>
            </a:extLst>
          </p:cNvPr>
          <p:cNvSpPr>
            <a:spLocks noGrp="1"/>
          </p:cNvSpPr>
          <p:nvPr>
            <p:ph type="dt" sz="half" idx="10"/>
          </p:nvPr>
        </p:nvSpPr>
        <p:spPr/>
        <p:txBody>
          <a:bodyPr/>
          <a:lstStyle/>
          <a:p>
            <a:fld id="{9292991A-28B5-4920-BBFE-B7C226159A6E}" type="datetime2">
              <a:rPr lang="da-DK" smtClean="0"/>
              <a:pPr/>
              <a:t>15. juni 2020</a:t>
            </a:fld>
            <a:endParaRPr lang="da-DK" dirty="0"/>
          </a:p>
        </p:txBody>
      </p:sp>
      <p:sp>
        <p:nvSpPr>
          <p:cNvPr id="6" name="Footer Placeholder 5">
            <a:extLst>
              <a:ext uri="{FF2B5EF4-FFF2-40B4-BE49-F238E27FC236}">
                <a16:creationId xmlns:a16="http://schemas.microsoft.com/office/drawing/2014/main" xmlns="" id="{D6E4C83C-73FE-4AB5-881C-E3D36B7497AF}"/>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xmlns="" id="{C58A1162-8FB9-4A1E-BE14-A5B3E4698904}"/>
              </a:ext>
            </a:extLst>
          </p:cNvPr>
          <p:cNvSpPr>
            <a:spLocks noGrp="1"/>
          </p:cNvSpPr>
          <p:nvPr>
            <p:ph type="sldNum" sz="quarter" idx="12"/>
          </p:nvPr>
        </p:nvSpPr>
        <p:spPr/>
        <p:txBody>
          <a:bodyPr/>
          <a:lstStyle/>
          <a:p>
            <a:fld id="{24C8C45C-947F-4981-8B3F-4F32E973C901}" type="slidenum">
              <a:rPr lang="da-DK" smtClean="0"/>
              <a:pPr/>
              <a:t>9</a:t>
            </a:fld>
            <a:endParaRPr lang="da-DK" dirty="0"/>
          </a:p>
        </p:txBody>
      </p:sp>
      <p:pic>
        <p:nvPicPr>
          <p:cNvPr id="22" name="Picture Placeholder 21">
            <a:extLst>
              <a:ext uri="{FF2B5EF4-FFF2-40B4-BE49-F238E27FC236}">
                <a16:creationId xmlns:a16="http://schemas.microsoft.com/office/drawing/2014/main" xmlns="" id="{F7C1A1E2-5B76-4C36-8E47-30D148F96A82}"/>
              </a:ext>
            </a:extLst>
          </p:cNvPr>
          <p:cNvPicPr>
            <a:picLocks noGrp="1" noChangeAspect="1"/>
          </p:cNvPicPr>
          <p:nvPr>
            <p:ph type="pic" sz="quarter" idx="22"/>
          </p:nvPr>
        </p:nvPicPr>
        <p:blipFill>
          <a:blip r:embed="rId4" cstate="print"/>
          <a:stretch>
            <a:fillRect/>
          </a:stretch>
        </p:blipFill>
        <p:spPr>
          <a:xfrm>
            <a:off x="227135" y="433195"/>
            <a:ext cx="2773240" cy="843711"/>
          </a:xfrm>
        </p:spPr>
      </p:pic>
      <p:sp>
        <p:nvSpPr>
          <p:cNvPr id="13" name="Tekstboks 10">
            <a:extLst>
              <a:ext uri="{FF2B5EF4-FFF2-40B4-BE49-F238E27FC236}">
                <a16:creationId xmlns:a16="http://schemas.microsoft.com/office/drawing/2014/main" xmlns="" id="{81771C82-F830-4084-85D9-13E25AE139BD}"/>
              </a:ext>
            </a:extLst>
          </p:cNvPr>
          <p:cNvSpPr txBox="1"/>
          <p:nvPr/>
        </p:nvSpPr>
        <p:spPr>
          <a:xfrm>
            <a:off x="407103" y="1300269"/>
            <a:ext cx="8404528" cy="5378395"/>
          </a:xfrm>
          <a:prstGeom prst="rect">
            <a:avLst/>
          </a:prstGeom>
          <a:solidFill>
            <a:sysClr val="window" lastClr="FFFFFF">
              <a:lumMod val="95000"/>
            </a:sysClr>
          </a:solidFill>
        </p:spPr>
        <p:txBody>
          <a:bodyPr wrap="square" lIns="0" tIns="0" rIns="0" bIns="0"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da-DK" sz="30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Verdana"/>
              </a:rPr>
              <a:t>”VI MENER JO IKKE NOGET MED DET”</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Er der egentlig tale om krænkende adfærd?</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Hvordan har de 4 soldater det hver især med, hvad der foregår?</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Hvad ville I gøre, hvis I var en af dem, det gik ud over?</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Hvad ville I gøre, hvis I var overordnede?</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Hvad kan Rasmus og Simon gøre for at reparere på situationen?</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endParaRPr kumimoji="0" lang="da-DK" sz="1600" b="0" i="0" u="none" strike="noStrike" kern="0" cap="none" spc="0" normalizeH="0" baseline="0" noProof="0" dirty="0">
              <a:ln>
                <a:noFill/>
              </a:ln>
              <a:solidFill>
                <a:prstClr val="black"/>
              </a:solidFill>
              <a:effectLst/>
              <a:uLnTx/>
              <a:uFillTx/>
              <a:latin typeface="Verdana"/>
            </a:endParaRP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Er det ok at tale om sex </a:t>
            </a:r>
            <a:r>
              <a:rPr lang="da-DK" sz="1600" kern="0" dirty="0">
                <a:solidFill>
                  <a:prstClr val="black"/>
                </a:solidFill>
                <a:latin typeface="Verdana"/>
              </a:rPr>
              <a:t> </a:t>
            </a:r>
            <a:r>
              <a:rPr lang="da-DK" sz="1600" kern="0" dirty="0" smtClean="0">
                <a:solidFill>
                  <a:prstClr val="black"/>
                </a:solidFill>
                <a:latin typeface="Verdana"/>
              </a:rPr>
              <a:t>i tjenesten</a:t>
            </a:r>
            <a:r>
              <a:rPr kumimoji="0" lang="da-DK" sz="1600" b="0" i="0" u="none" strike="noStrike" kern="0" cap="none" spc="0" normalizeH="0" baseline="0" noProof="0" dirty="0" smtClean="0">
                <a:ln>
                  <a:noFill/>
                </a:ln>
                <a:solidFill>
                  <a:prstClr val="black"/>
                </a:solidFill>
                <a:effectLst/>
                <a:uLnTx/>
                <a:uFillTx/>
                <a:latin typeface="Verdana"/>
              </a:rPr>
              <a:t>? </a:t>
            </a:r>
            <a:endParaRPr kumimoji="0" lang="da-DK" sz="1600" b="0" i="0" u="none" strike="noStrike" kern="0" cap="none" spc="0" normalizeH="0" baseline="0" noProof="0" dirty="0">
              <a:ln>
                <a:noFill/>
              </a:ln>
              <a:solidFill>
                <a:prstClr val="black"/>
              </a:solidFill>
              <a:effectLst/>
              <a:uLnTx/>
              <a:uFillTx/>
              <a:latin typeface="Verdana"/>
            </a:endParaRP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Hvornår bliver det for meget?</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Hvem ved bordet går det mest ud over?</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Siger Katrine, den kvindelige soldat, fra på en tydelig måde?</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Hvilke forhold kan gøre det svært for Katrine og Emil at sige fra?</a:t>
            </a:r>
          </a:p>
          <a:p>
            <a:pPr marL="742950"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da-DK" sz="1600" b="0" i="0" u="none" strike="noStrike" kern="0" cap="none" spc="0" normalizeH="0" baseline="0" noProof="0" dirty="0">
                <a:ln>
                  <a:noFill/>
                </a:ln>
                <a:solidFill>
                  <a:prstClr val="black"/>
                </a:solidFill>
                <a:effectLst/>
                <a:uLnTx/>
                <a:uFillTx/>
                <a:latin typeface="Verdana"/>
              </a:rPr>
              <a:t>Hvad kan </a:t>
            </a:r>
            <a:r>
              <a:rPr lang="da-DK" sz="1600" kern="0" dirty="0" smtClean="0">
                <a:solidFill>
                  <a:prstClr val="black"/>
                </a:solidFill>
                <a:latin typeface="Verdana"/>
              </a:rPr>
              <a:t>myndigheden </a:t>
            </a:r>
            <a:r>
              <a:rPr kumimoji="0" lang="da-DK" sz="1600" b="0" i="0" u="none" strike="noStrike" kern="0" cap="none" spc="0" normalizeH="0" baseline="0" noProof="0" dirty="0" smtClean="0">
                <a:ln>
                  <a:noFill/>
                </a:ln>
                <a:solidFill>
                  <a:prstClr val="black"/>
                </a:solidFill>
                <a:effectLst/>
                <a:uLnTx/>
                <a:uFillTx/>
                <a:latin typeface="Verdana"/>
              </a:rPr>
              <a:t>gøre </a:t>
            </a:r>
            <a:r>
              <a:rPr kumimoji="0" lang="da-DK" sz="1600" b="0" i="0" u="none" strike="noStrike" kern="0" cap="none" spc="0" normalizeH="0" baseline="0" noProof="0" dirty="0">
                <a:ln>
                  <a:noFill/>
                </a:ln>
                <a:solidFill>
                  <a:prstClr val="black"/>
                </a:solidFill>
                <a:effectLst/>
                <a:uLnTx/>
                <a:uFillTx/>
                <a:latin typeface="Verdana"/>
              </a:rPr>
              <a:t>for at sikre, at lignende situationer ikke opstår fremover?</a:t>
            </a:r>
          </a:p>
        </p:txBody>
      </p:sp>
    </p:spTree>
    <p:extLst>
      <p:ext uri="{BB962C8B-B14F-4D97-AF65-F5344CB8AC3E}">
        <p14:creationId xmlns:p14="http://schemas.microsoft.com/office/powerpoint/2010/main" val="333314648"/>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HJV PPT nyt logo" id="{3FA9ED85-BE1B-4ED1-9DD3-E14DE07ACFD5}" vid="{4093FE54-C8AD-48F9-B46D-47FAE93B9561}"/>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HJV-Dokument" ma:contentTypeID="0x010100E2366F697DE34C7B978089071817F0E900360129A215BA754DA52E04F9E477B2BE" ma:contentTypeVersion="24" ma:contentTypeDescription="Opret et nyt dokument." ma:contentTypeScope="" ma:versionID="2a08369546b646891532e40f77e4da19">
  <xsd:schema xmlns:xsd="http://www.w3.org/2001/XMLSchema" xmlns:xs="http://www.w3.org/2001/XMLSchema" xmlns:p="http://schemas.microsoft.com/office/2006/metadata/properties" xmlns:ns2="578eb230-b7c1-454d-b404-5a0163cdac04" targetNamespace="http://schemas.microsoft.com/office/2006/metadata/properties" ma:root="true" ma:fieldsID="824715c1c8c8c2aea786a248134e764a" ns2:_="">
    <xsd:import namespace="578eb230-b7c1-454d-b404-5a0163cdac04"/>
    <xsd:element name="properties">
      <xsd:complexType>
        <xsd:sequence>
          <xsd:element name="documentManagement">
            <xsd:complexType>
              <xsd:all>
                <xsd:element ref="ns2:_dlc_DocId" minOccurs="0"/>
                <xsd:element ref="ns2:_dlc_DocIdUrl" minOccurs="0"/>
                <xsd:element ref="ns2:_dlc_DocIdPersistId" minOccurs="0"/>
                <xsd:element ref="ns2:ff4ac248240d413e999333b2a5b9a899" minOccurs="0"/>
                <xsd:element ref="ns2:TaxCatchAll" minOccurs="0"/>
                <xsd:element ref="ns2:TaxCatchAllLabel" minOccurs="0"/>
                <xsd:element ref="ns2:b42ae1075305422195a94af48c08cee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eb230-b7c1-454d-b404-5a0163cdac04" elementFormDefault="qualified">
    <xsd:import namespace="http://schemas.microsoft.com/office/2006/documentManagement/types"/>
    <xsd:import namespace="http://schemas.microsoft.com/office/infopath/2007/PartnerControls"/>
    <xsd:element name="_dlc_DocId" ma:index="8" nillable="true" ma:displayName="Værdi for dokument-id" ma:description="Værdien af det dokument-id, der er tildelt dette element." ma:internalName="_dlc_DocId" ma:readOnly="true">
      <xsd:simpleType>
        <xsd:restriction base="dms:Text"/>
      </xsd:simpleType>
    </xsd:element>
    <xsd:element name="_dlc_DocIdUrl" ma:index="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Vedvarende id" ma:description="Keep ID on add." ma:hidden="true" ma:internalName="_dlc_DocIdPersistId" ma:readOnly="true">
      <xsd:simpleType>
        <xsd:restriction base="dms:Boolean"/>
      </xsd:simpleType>
    </xsd:element>
    <xsd:element name="ff4ac248240d413e999333b2a5b9a899" ma:index="11" nillable="true" ma:taxonomy="true" ma:internalName="ff4ac248240d413e999333b2a5b9a899" ma:taxonomyFieldName="DocumentCategoryMulti" ma:displayName="Dokumentkategori" ma:default="" ma:fieldId="{ff4ac248-240d-413e-9993-33b2a5b9a899}" ma:taxonomyMulti="true" ma:sspId="31b09b3b-8c91-4c04-8635-75c54fdb5b93" ma:termSetId="363bd683-d60b-4205-b520-83b8604b2636" ma:anchorId="00000000-0000-0000-0000-000000000000" ma:open="false" ma:isKeyword="false">
      <xsd:complexType>
        <xsd:sequence>
          <xsd:element ref="pc:Terms" minOccurs="0" maxOccurs="1"/>
        </xsd:sequence>
      </xsd:complexType>
    </xsd:element>
    <xsd:element name="TaxCatchAll" ma:index="12" nillable="true" ma:displayName="Taksonomiopsamlingskolonne" ma:description="" ma:hidden="true" ma:list="{cccde684-0a7a-4e5c-9c8b-d53e80b98324}" ma:internalName="TaxCatchAll" ma:readOnly="false" ma:showField="CatchAllData" ma:web="44555815-8f27-4613-8b6f-8fa160d6807e">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ksonomiopsamlingskolonne1" ma:description="" ma:hidden="true" ma:list="{cccde684-0a7a-4e5c-9c8b-d53e80b98324}" ma:internalName="TaxCatchAllLabel" ma:readOnly="false" ma:showField="CatchAllDataLabel" ma:web="44555815-8f27-4613-8b6f-8fa160d6807e">
      <xsd:complexType>
        <xsd:complexContent>
          <xsd:extension base="dms:MultiChoiceLookup">
            <xsd:sequence>
              <xsd:element name="Value" type="dms:Lookup" maxOccurs="unbounded" minOccurs="0" nillable="true"/>
            </xsd:sequence>
          </xsd:extension>
        </xsd:complexContent>
      </xsd:complexType>
    </xsd:element>
    <xsd:element name="b42ae1075305422195a94af48c08cee5" ma:index="15" nillable="true" ma:taxonomy="true" ma:internalName="b42ae1075305422195a94af48c08cee5" ma:taxonomyFieldName="hjvOETag" ma:displayName="OE" ma:readOnly="true" ma:default="3;#HJV:HJK|af55bce0-0321-4b52-9b86-c4e65a155a99" ma:fieldId="{b42ae107-5305-4221-95a9-4af48c08cee5}" ma:taxonomyMulti="true" ma:sspId="31b09b3b-8c91-4c04-8635-75c54fdb5b93" ma:termSetId="b42ae107-5305-4221-95a9-4af48c08cee5"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31b09b3b-8c91-4c04-8635-75c54fdb5b93" ContentTypeId="0x010100E2366F697DE34C7B978089071817F0E9" PreviousValue="false"/>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ff4ac248240d413e999333b2a5b9a899 xmlns="578eb230-b7c1-454d-b404-5a0163cdac04">
      <Terms xmlns="http://schemas.microsoft.com/office/infopath/2007/PartnerControls"/>
    </ff4ac248240d413e999333b2a5b9a899>
    <TaxCatchAllLabel xmlns="578eb230-b7c1-454d-b404-5a0163cdac04"/>
    <TaxCatchAll xmlns="578eb230-b7c1-454d-b404-5a0163cdac04">
      <Value>3</Value>
    </TaxCatchAll>
    <b42ae1075305422195a94af48c08cee5 xmlns="578eb230-b7c1-454d-b404-5a0163cdac04">
      <Terms xmlns="http://schemas.microsoft.com/office/infopath/2007/PartnerControls">
        <TermInfo xmlns="http://schemas.microsoft.com/office/infopath/2007/PartnerControls">
          <TermName xmlns="http://schemas.microsoft.com/office/infopath/2007/PartnerControls">HJV:HJK</TermName>
          <TermId xmlns="http://schemas.microsoft.com/office/infopath/2007/PartnerControls">af55bce0-0321-4b52-9b86-c4e65a155a99</TermId>
        </TermInfo>
      </Terms>
    </b42ae1075305422195a94af48c08cee5>
  </documentManagement>
</p:properties>
</file>

<file path=customXml/itemProps1.xml><?xml version="1.0" encoding="utf-8"?>
<ds:datastoreItem xmlns:ds="http://schemas.openxmlformats.org/officeDocument/2006/customXml" ds:itemID="{B26B5BCD-2705-43A6-B482-6BA36179E523}"/>
</file>

<file path=customXml/itemProps2.xml><?xml version="1.0" encoding="utf-8"?>
<ds:datastoreItem xmlns:ds="http://schemas.openxmlformats.org/officeDocument/2006/customXml" ds:itemID="{90AD3EE6-310E-4138-9C04-9BF555784329}"/>
</file>

<file path=customXml/itemProps3.xml><?xml version="1.0" encoding="utf-8"?>
<ds:datastoreItem xmlns:ds="http://schemas.openxmlformats.org/officeDocument/2006/customXml" ds:itemID="{34E2A1C9-0227-4D0F-ACC8-9961723989DB}"/>
</file>

<file path=customXml/itemProps4.xml><?xml version="1.0" encoding="utf-8"?>
<ds:datastoreItem xmlns:ds="http://schemas.openxmlformats.org/officeDocument/2006/customXml" ds:itemID="{B425705B-5C01-4201-ADD2-9EF88B468609}"/>
</file>

<file path=customXml/itemProps5.xml><?xml version="1.0" encoding="utf-8"?>
<ds:datastoreItem xmlns:ds="http://schemas.openxmlformats.org/officeDocument/2006/customXml" ds:itemID="{857CA93E-1CE7-42C7-9985-2839AA190B9E}"/>
</file>

<file path=docProps/app.xml><?xml version="1.0" encoding="utf-8"?>
<Properties xmlns="http://schemas.openxmlformats.org/officeDocument/2006/extended-properties" xmlns:vt="http://schemas.openxmlformats.org/officeDocument/2006/docPropsVTypes">
  <Template>HJV PPT nyt logo</Template>
  <TotalTime>375</TotalTime>
  <Words>2457</Words>
  <Application>Microsoft Office PowerPoint</Application>
  <PresentationFormat>Skærmshow (4:3)</PresentationFormat>
  <Paragraphs>268</Paragraphs>
  <Slides>15</Slides>
  <Notes>15</Notes>
  <HiddenSlides>0</HiddenSlides>
  <MMClips>1</MMClips>
  <ScaleCrop>false</ScaleCrop>
  <HeadingPairs>
    <vt:vector size="4" baseType="variant">
      <vt:variant>
        <vt:lpstr>Tema</vt:lpstr>
      </vt:variant>
      <vt:variant>
        <vt:i4>1</vt:i4>
      </vt:variant>
      <vt:variant>
        <vt:lpstr>Diastitler</vt:lpstr>
      </vt:variant>
      <vt:variant>
        <vt:i4>15</vt:i4>
      </vt:variant>
    </vt:vector>
  </HeadingPairs>
  <TitlesOfParts>
    <vt:vector size="16" baseType="lpstr">
      <vt:lpstr>Kontortema</vt:lpstr>
      <vt:lpstr>Informationsmateriale til Hjemmeværnets frivillige om  KØNSKRÆNKENDE ADFÆRD  Hvad ved vi, og hvad kan vi gøre?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Forsvaret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Informationsmateriale til Hjemmeværnets frivillige om KØNSKRÆNKENDE ADFÆRD Hvad ved vi, og hvad kan vi gøre?</dc:title>
  <dc:creator>Claus Lemming</dc:creator>
  <cp:lastModifiedBy>Christine Dahl</cp:lastModifiedBy>
  <cp:revision>27</cp:revision>
  <dcterms:created xsi:type="dcterms:W3CDTF">2020-03-05T17:07:41Z</dcterms:created>
  <dcterms:modified xsi:type="dcterms:W3CDTF">2020-06-15T09:45:13Z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84bd0bb0-1649-420b-8039-a37ed93d1f9e</vt:lpwstr>
  </property>
  <property fmtid="{D5CDD505-2E9C-101B-9397-08002B2CF9AE}" pid="3" name="Klassifikation">
    <vt:lpwstr>IKKE KLASSIFICERET</vt:lpwstr>
  </property>
  <property fmtid="{D5CDD505-2E9C-101B-9397-08002B2CF9AE}" pid="4" name="Maerkning">
    <vt:lpwstr/>
  </property>
  <property fmtid="{D5CDD505-2E9C-101B-9397-08002B2CF9AE}" pid="5" name="ContentTypeId">
    <vt:lpwstr>0x010100E2366F697DE34C7B978089071817F0E900360129A215BA754DA52E04F9E477B2BE</vt:lpwstr>
  </property>
  <property fmtid="{D5CDD505-2E9C-101B-9397-08002B2CF9AE}" pid="6" name="hjvOETag">
    <vt:lpwstr>3;#HJV:HJK|af55bce0-0321-4b52-9b86-c4e65a155a99</vt:lpwstr>
  </property>
  <property fmtid="{D5CDD505-2E9C-101B-9397-08002B2CF9AE}" pid="7" name="DocumentCategoryMulti">
    <vt:lpwstr/>
  </property>
</Properties>
</file>